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98A037D-4F23-4CCB-B804-04E2AFCA75E3}">
  <a:tblStyle styleId="{898A037D-4F23-4CCB-B804-04E2AFCA75E3}"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8ED"/>
          </a:solidFill>
        </a:fill>
      </a:tcStyle>
    </a:wholeTbl>
    <a:band1H>
      <a:tcTxStyle/>
      <a:tcStyle>
        <a:fill>
          <a:solidFill>
            <a:srgbClr val="CACFDA"/>
          </a:solidFill>
        </a:fill>
      </a:tcStyle>
    </a:band1H>
    <a:band2H>
      <a:tcTxStyle/>
    </a:band2H>
    <a:band1V>
      <a:tcTxStyle/>
      <a:tcStyle>
        <a:fill>
          <a:solidFill>
            <a:srgbClr val="CACFDA"/>
          </a:solidFill>
        </a:fill>
      </a:tcStyle>
    </a:band1V>
    <a:band2V>
      <a:tcTxStyle/>
    </a:band2V>
    <a:lastCol>
      <a:tcTxStyle b="on" i="off">
        <a:font>
          <a:latin typeface="Arial"/>
          <a:ea typeface="Arial"/>
          <a:cs typeface="Arial"/>
        </a:font>
        <a:schemeClr val="lt1"/>
      </a:tcTxStyle>
      <a:tcStyle>
        <a:fill>
          <a:solidFill>
            <a:schemeClr val="dk1"/>
          </a:solidFill>
        </a:fill>
      </a:tcStyle>
    </a:lastCol>
    <a:firstCol>
      <a:tcTxStyle b="on" i="off">
        <a:font>
          <a:latin typeface="Arial"/>
          <a:ea typeface="Arial"/>
          <a:cs typeface="Arial"/>
        </a:font>
        <a:schemeClr val="lt1"/>
      </a:tcTxStyle>
      <a:tcStyle>
        <a:fill>
          <a:solidFill>
            <a:schemeClr val="dk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2870b5d980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2870b5d98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2870b5d980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2870b5d98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2fbe7e0c92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2fbe7e0c9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870b5d980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2870b5d98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870b5d980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2870b5d98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fbe7e0c92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2fbe7e0c9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e0d40e82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2e0d40e8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2fbe7e0c92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2fbe7e0c9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2e0d40e824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2e0d40e82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2e0d40e824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2e0d40e82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1b99817d70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1b99817d7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2fbe7e0c92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2fbe7e0c92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2fbe7e0c92_0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2fbe7e0c92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2870b5d980_0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2870b5d98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2fbe7e0c92_0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2fbe7e0c92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2fbe7e0c92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2fbe7e0c92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2fbe7e0c92_0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2fbe7e0c92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2e0d40e824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2e0d40e82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2e0d40e824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2e0d40e82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2fbe7e0c92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2fbe7e0c9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2e0d40e824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2e0d40e82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29ae002551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29ae00255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2e0d40e824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2e0d40e82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2fbe7e0c92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2fbe7e0c9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2e0d40e824_0_126:notes"/>
          <p:cNvSpPr txBox="1"/>
          <p:nvPr>
            <p:ph idx="1" type="body"/>
          </p:nvPr>
        </p:nvSpPr>
        <p:spPr>
          <a:xfrm>
            <a:off x="68579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12e0d40e824_0_126:notes"/>
          <p:cNvSpPr/>
          <p:nvPr>
            <p:ph idx="2" type="sldImg"/>
          </p:nvPr>
        </p:nvSpPr>
        <p:spPr>
          <a:xfrm>
            <a:off x="1143228" y="685793"/>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1b99817d70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1b99817d7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29ae002551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29ae00255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2870b5d980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2870b5d98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2870b5d980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2870b5d98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870b5d980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2870b5d98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870b5d980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2870b5d98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2"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b="0" l="0" r="0" t="0"/>
          <a:stretch/>
        </p:blipFill>
        <p:spPr>
          <a:xfrm>
            <a:off x="6349" y="2232"/>
            <a:ext cx="12188032" cy="6855768"/>
          </a:xfrm>
          <a:prstGeom prst="rect">
            <a:avLst/>
          </a:prstGeom>
          <a:noFill/>
          <a:ln>
            <a:noFill/>
          </a:ln>
        </p:spPr>
      </p:pic>
      <p:pic>
        <p:nvPicPr>
          <p:cNvPr descr="OOI_NSF_Logo_White_150px.png" id="14" name="Google Shape;14;p2"/>
          <p:cNvPicPr preferRelativeResize="0"/>
          <p:nvPr/>
        </p:nvPicPr>
        <p:blipFill rotWithShape="1">
          <a:blip r:embed="rId3">
            <a:alphaModFix/>
          </a:blip>
          <a:srcRect b="0" l="0" r="0" t="0"/>
          <a:stretch/>
        </p:blipFill>
        <p:spPr>
          <a:xfrm>
            <a:off x="11388300" y="6057801"/>
            <a:ext cx="493219" cy="493283"/>
          </a:xfrm>
          <a:prstGeom prst="rect">
            <a:avLst/>
          </a:prstGeom>
          <a:noFill/>
          <a:ln>
            <a:noFill/>
          </a:ln>
        </p:spPr>
      </p:pic>
      <p:pic>
        <p:nvPicPr>
          <p:cNvPr descr="OOI_URL_Vert_Blue.png" id="15" name="Google Shape;15;p2"/>
          <p:cNvPicPr preferRelativeResize="0"/>
          <p:nvPr/>
        </p:nvPicPr>
        <p:blipFill rotWithShape="1">
          <a:blip r:embed="rId4">
            <a:alphaModFix/>
          </a:blip>
          <a:srcRect b="0" l="0" r="0" t="0"/>
          <a:stretch/>
        </p:blipFill>
        <p:spPr>
          <a:xfrm>
            <a:off x="11546580" y="328083"/>
            <a:ext cx="176660" cy="1872840"/>
          </a:xfrm>
          <a:prstGeom prst="rect">
            <a:avLst/>
          </a:prstGeom>
          <a:noFill/>
          <a:ln>
            <a:noFill/>
          </a:ln>
        </p:spPr>
      </p:pic>
      <p:pic>
        <p:nvPicPr>
          <p:cNvPr descr="OOI_Logo_Pos.png" id="16" name="Google Shape;16;p2"/>
          <p:cNvPicPr preferRelativeResize="0"/>
          <p:nvPr/>
        </p:nvPicPr>
        <p:blipFill rotWithShape="1">
          <a:blip r:embed="rId5">
            <a:alphaModFix/>
          </a:blip>
          <a:srcRect b="0" l="0" r="0" t="0"/>
          <a:stretch/>
        </p:blipFill>
        <p:spPr>
          <a:xfrm>
            <a:off x="952375" y="823383"/>
            <a:ext cx="3327427" cy="595846"/>
          </a:xfrm>
          <a:prstGeom prst="rect">
            <a:avLst/>
          </a:prstGeom>
          <a:noFill/>
          <a:ln>
            <a:noFill/>
          </a:ln>
        </p:spPr>
      </p:pic>
      <p:sp>
        <p:nvSpPr>
          <p:cNvPr id="17" name="Google Shape;17;p2"/>
          <p:cNvSpPr txBox="1"/>
          <p:nvPr>
            <p:ph idx="1" type="body"/>
          </p:nvPr>
        </p:nvSpPr>
        <p:spPr>
          <a:xfrm>
            <a:off x="936014" y="1850875"/>
            <a:ext cx="6129788" cy="160875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3999"/>
              <a:buNone/>
              <a:defRPr b="1" sz="3999"/>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
          <p:cNvSpPr txBox="1"/>
          <p:nvPr>
            <p:ph idx="2" type="body"/>
          </p:nvPr>
        </p:nvSpPr>
        <p:spPr>
          <a:xfrm>
            <a:off x="936013" y="3714489"/>
            <a:ext cx="6129788" cy="105934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500"/>
              <a:buNone/>
              <a:defRPr b="0" sz="2500"/>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Bullets">
  <p:cSld name="2 Bullets">
    <p:spTree>
      <p:nvGrpSpPr>
        <p:cNvPr id="63" name="Shape 63"/>
        <p:cNvGrpSpPr/>
        <p:nvPr/>
      </p:nvGrpSpPr>
      <p:grpSpPr>
        <a:xfrm>
          <a:off x="0" y="0"/>
          <a:ext cx="0" cy="0"/>
          <a:chOff x="0" y="0"/>
          <a:chExt cx="0" cy="0"/>
        </a:xfrm>
      </p:grpSpPr>
      <p:sp>
        <p:nvSpPr>
          <p:cNvPr id="64" name="Google Shape;64;p11"/>
          <p:cNvSpPr txBox="1"/>
          <p:nvPr>
            <p:ph type="title"/>
          </p:nvPr>
        </p:nvSpPr>
        <p:spPr>
          <a:xfrm>
            <a:off x="838200" y="365126"/>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1"/>
          <p:cNvSpPr txBox="1"/>
          <p:nvPr>
            <p:ph idx="1" type="body"/>
          </p:nvPr>
        </p:nvSpPr>
        <p:spPr>
          <a:xfrm>
            <a:off x="838200" y="1825625"/>
            <a:ext cx="4787168" cy="4351338"/>
          </a:xfrm>
          <a:prstGeom prst="rect">
            <a:avLst/>
          </a:prstGeom>
          <a:noFill/>
          <a:ln>
            <a:noFill/>
          </a:ln>
        </p:spPr>
        <p:txBody>
          <a:bodyPr anchorCtr="0" anchor="t" bIns="45700" lIns="91425" spcFirstLastPara="1" rIns="91425" wrap="square" tIns="45700">
            <a:normAutofit/>
          </a:bodyPr>
          <a:lstStyle>
            <a:lvl1pPr indent="-368300" lvl="0" marL="457200" algn="l">
              <a:lnSpc>
                <a:spcPct val="100000"/>
              </a:lnSpc>
              <a:spcBef>
                <a:spcPts val="1000"/>
              </a:spcBef>
              <a:spcAft>
                <a:spcPts val="0"/>
              </a:spcAft>
              <a:buClr>
                <a:schemeClr val="dk1"/>
              </a:buClr>
              <a:buSzPts val="2200"/>
              <a:buFont typeface="Arial"/>
              <a:buChar char="•"/>
              <a:defRPr sz="2200"/>
            </a:lvl1pPr>
            <a:lvl2pPr indent="-342900" lvl="1" marL="914400" algn="l">
              <a:lnSpc>
                <a:spcPct val="100000"/>
              </a:lnSpc>
              <a:spcBef>
                <a:spcPts val="1000"/>
              </a:spcBef>
              <a:spcAft>
                <a:spcPts val="0"/>
              </a:spcAft>
              <a:buClr>
                <a:schemeClr val="dk1"/>
              </a:buClr>
              <a:buSzPts val="1800"/>
              <a:buChar char="•"/>
              <a:defRPr sz="1800"/>
            </a:lvl2pPr>
            <a:lvl3pPr indent="-317500" lvl="2" marL="1371600" algn="l">
              <a:lnSpc>
                <a:spcPct val="100000"/>
              </a:lnSpc>
              <a:spcBef>
                <a:spcPts val="500"/>
              </a:spcBef>
              <a:spcAft>
                <a:spcPts val="0"/>
              </a:spcAft>
              <a:buClr>
                <a:schemeClr val="dk1"/>
              </a:buClr>
              <a:buSzPts val="1400"/>
              <a:buChar char="•"/>
              <a:defRPr sz="1400"/>
            </a:lvl3pPr>
            <a:lvl4pPr indent="-304800" lvl="3" marL="1828800" algn="l">
              <a:lnSpc>
                <a:spcPct val="90000"/>
              </a:lnSpc>
              <a:spcBef>
                <a:spcPts val="500"/>
              </a:spcBef>
              <a:spcAft>
                <a:spcPts val="0"/>
              </a:spcAft>
              <a:buClr>
                <a:schemeClr val="dk1"/>
              </a:buClr>
              <a:buSzPts val="1200"/>
              <a:buChar char="•"/>
              <a:defRPr sz="1200"/>
            </a:lvl4pPr>
            <a:lvl5pPr indent="-228600" lvl="4" marL="2286000" algn="l">
              <a:lnSpc>
                <a:spcPct val="90000"/>
              </a:lnSpc>
              <a:spcBef>
                <a:spcPts val="500"/>
              </a:spcBef>
              <a:spcAft>
                <a:spcPts val="0"/>
              </a:spcAft>
              <a:buClr>
                <a:schemeClr val="dk1"/>
              </a:buClr>
              <a:buSzPts val="1200"/>
              <a:buNone/>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11"/>
          <p:cNvSpPr txBox="1"/>
          <p:nvPr>
            <p:ph idx="2" type="body"/>
          </p:nvPr>
        </p:nvSpPr>
        <p:spPr>
          <a:xfrm>
            <a:off x="6566632" y="1865313"/>
            <a:ext cx="4787168" cy="4351338"/>
          </a:xfrm>
          <a:prstGeom prst="rect">
            <a:avLst/>
          </a:prstGeom>
          <a:noFill/>
          <a:ln>
            <a:noFill/>
          </a:ln>
        </p:spPr>
        <p:txBody>
          <a:bodyPr anchorCtr="0" anchor="t" bIns="45700" lIns="91425" spcFirstLastPara="1" rIns="91425" wrap="square" tIns="45700">
            <a:normAutofit/>
          </a:bodyPr>
          <a:lstStyle>
            <a:lvl1pPr indent="-368300" lvl="0" marL="457200" algn="l">
              <a:lnSpc>
                <a:spcPct val="100000"/>
              </a:lnSpc>
              <a:spcBef>
                <a:spcPts val="1000"/>
              </a:spcBef>
              <a:spcAft>
                <a:spcPts val="0"/>
              </a:spcAft>
              <a:buClr>
                <a:schemeClr val="dk1"/>
              </a:buClr>
              <a:buSzPts val="2200"/>
              <a:buFont typeface="Arial"/>
              <a:buChar char="•"/>
              <a:defRPr sz="2200"/>
            </a:lvl1pPr>
            <a:lvl2pPr indent="-342900" lvl="1" marL="914400" algn="l">
              <a:lnSpc>
                <a:spcPct val="100000"/>
              </a:lnSpc>
              <a:spcBef>
                <a:spcPts val="1000"/>
              </a:spcBef>
              <a:spcAft>
                <a:spcPts val="0"/>
              </a:spcAft>
              <a:buClr>
                <a:schemeClr val="dk1"/>
              </a:buClr>
              <a:buSzPts val="1800"/>
              <a:buChar char="•"/>
              <a:defRPr sz="1800"/>
            </a:lvl2pPr>
            <a:lvl3pPr indent="-317500" lvl="2" marL="1371600" algn="l">
              <a:lnSpc>
                <a:spcPct val="100000"/>
              </a:lnSpc>
              <a:spcBef>
                <a:spcPts val="500"/>
              </a:spcBef>
              <a:spcAft>
                <a:spcPts val="0"/>
              </a:spcAft>
              <a:buClr>
                <a:schemeClr val="dk1"/>
              </a:buClr>
              <a:buSzPts val="1400"/>
              <a:buChar char="•"/>
              <a:defRPr sz="1400"/>
            </a:lvl3pPr>
            <a:lvl4pPr indent="-304800" lvl="3" marL="1828800" algn="l">
              <a:lnSpc>
                <a:spcPct val="90000"/>
              </a:lnSpc>
              <a:spcBef>
                <a:spcPts val="500"/>
              </a:spcBef>
              <a:spcAft>
                <a:spcPts val="0"/>
              </a:spcAft>
              <a:buClr>
                <a:schemeClr val="dk1"/>
              </a:buClr>
              <a:buSzPts val="1200"/>
              <a:buChar char="•"/>
              <a:defRPr sz="1200"/>
            </a:lvl4pPr>
            <a:lvl5pPr indent="-228600" lvl="4" marL="2286000" algn="l">
              <a:lnSpc>
                <a:spcPct val="90000"/>
              </a:lnSpc>
              <a:spcBef>
                <a:spcPts val="500"/>
              </a:spcBef>
              <a:spcAft>
                <a:spcPts val="0"/>
              </a:spcAft>
              <a:buClr>
                <a:schemeClr val="dk1"/>
              </a:buClr>
              <a:buSzPts val="1200"/>
              <a:buNone/>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 name="Shape 67"/>
        <p:cNvGrpSpPr/>
        <p:nvPr/>
      </p:nvGrpSpPr>
      <p:grpSpPr>
        <a:xfrm>
          <a:off x="0" y="0"/>
          <a:ext cx="0" cy="0"/>
          <a:chOff x="0" y="0"/>
          <a:chExt cx="0" cy="0"/>
        </a:xfrm>
      </p:grpSpPr>
      <p:sp>
        <p:nvSpPr>
          <p:cNvPr id="68" name="Google Shape;68;p12"/>
          <p:cNvSpPr txBox="1"/>
          <p:nvPr>
            <p:ph type="title"/>
          </p:nvPr>
        </p:nvSpPr>
        <p:spPr>
          <a:xfrm>
            <a:off x="839788" y="365126"/>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2"/>
          <p:cNvSpPr txBox="1"/>
          <p:nvPr>
            <p:ph idx="1" type="body"/>
          </p:nvPr>
        </p:nvSpPr>
        <p:spPr>
          <a:xfrm>
            <a:off x="839789" y="1808921"/>
            <a:ext cx="5157787" cy="69615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10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0" name="Google Shape;70;p12"/>
          <p:cNvSpPr txBox="1"/>
          <p:nvPr>
            <p:ph idx="2" type="body"/>
          </p:nvPr>
        </p:nvSpPr>
        <p:spPr>
          <a:xfrm>
            <a:off x="839789" y="2667000"/>
            <a:ext cx="5157787" cy="3522663"/>
          </a:xfrm>
          <a:prstGeom prst="rect">
            <a:avLst/>
          </a:prstGeom>
          <a:noFill/>
          <a:ln>
            <a:noFill/>
          </a:ln>
        </p:spPr>
        <p:txBody>
          <a:bodyPr anchorCtr="0" anchor="t" bIns="45700" lIns="91425" spcFirstLastPara="1" rIns="91425" wrap="square" tIns="45700">
            <a:normAutofit/>
          </a:bodyPr>
          <a:lstStyle>
            <a:lvl1pPr indent="-368300" lvl="0" marL="457200" algn="l">
              <a:lnSpc>
                <a:spcPct val="100000"/>
              </a:lnSpc>
              <a:spcBef>
                <a:spcPts val="1000"/>
              </a:spcBef>
              <a:spcAft>
                <a:spcPts val="0"/>
              </a:spcAft>
              <a:buClr>
                <a:schemeClr val="dk1"/>
              </a:buClr>
              <a:buSzPts val="2200"/>
              <a:buChar char="•"/>
              <a:defRPr sz="2200"/>
            </a:lvl1pPr>
            <a:lvl2pPr indent="-342900" lvl="1" marL="914400" algn="l">
              <a:lnSpc>
                <a:spcPct val="100000"/>
              </a:lnSpc>
              <a:spcBef>
                <a:spcPts val="1000"/>
              </a:spcBef>
              <a:spcAft>
                <a:spcPts val="0"/>
              </a:spcAft>
              <a:buClr>
                <a:schemeClr val="dk1"/>
              </a:buClr>
              <a:buSzPts val="1800"/>
              <a:buChar char="•"/>
              <a:defRPr sz="1800"/>
            </a:lvl2pPr>
            <a:lvl3pPr indent="-317500" lvl="2" marL="1371600" algn="l">
              <a:lnSpc>
                <a:spcPct val="100000"/>
              </a:lnSpc>
              <a:spcBef>
                <a:spcPts val="500"/>
              </a:spcBef>
              <a:spcAft>
                <a:spcPts val="0"/>
              </a:spcAft>
              <a:buClr>
                <a:schemeClr val="dk1"/>
              </a:buClr>
              <a:buSzPts val="1400"/>
              <a:buChar char="•"/>
              <a:defRPr sz="1400"/>
            </a:lvl3pPr>
            <a:lvl4pPr indent="-304800" lvl="3" marL="1828800" algn="l">
              <a:lnSpc>
                <a:spcPct val="100000"/>
              </a:lnSpc>
              <a:spcBef>
                <a:spcPts val="500"/>
              </a:spcBef>
              <a:spcAft>
                <a:spcPts val="0"/>
              </a:spcAft>
              <a:buClr>
                <a:schemeClr val="dk1"/>
              </a:buClr>
              <a:buSzPts val="1200"/>
              <a:buChar char="•"/>
              <a:defRPr sz="1200"/>
            </a:lvl4pPr>
            <a:lvl5pPr indent="-228600" lvl="4" marL="2286000" algn="l">
              <a:lnSpc>
                <a:spcPct val="100000"/>
              </a:lnSpc>
              <a:spcBef>
                <a:spcPts val="500"/>
              </a:spcBef>
              <a:spcAft>
                <a:spcPts val="0"/>
              </a:spcAft>
              <a:buClr>
                <a:schemeClr val="dk1"/>
              </a:buClr>
              <a:buSzPts val="1200"/>
              <a:buNone/>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2"/>
          <p:cNvSpPr txBox="1"/>
          <p:nvPr>
            <p:ph idx="3" type="body"/>
          </p:nvPr>
        </p:nvSpPr>
        <p:spPr>
          <a:xfrm>
            <a:off x="6172200" y="1808921"/>
            <a:ext cx="5183188" cy="69615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10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 name="Google Shape;72;p12"/>
          <p:cNvSpPr txBox="1"/>
          <p:nvPr>
            <p:ph idx="4" type="body"/>
          </p:nvPr>
        </p:nvSpPr>
        <p:spPr>
          <a:xfrm>
            <a:off x="6172200" y="2667000"/>
            <a:ext cx="5183188" cy="3522663"/>
          </a:xfrm>
          <a:prstGeom prst="rect">
            <a:avLst/>
          </a:prstGeom>
          <a:noFill/>
          <a:ln>
            <a:noFill/>
          </a:ln>
        </p:spPr>
        <p:txBody>
          <a:bodyPr anchorCtr="0" anchor="t" bIns="45700" lIns="91425" spcFirstLastPara="1" rIns="91425" wrap="square" tIns="45700">
            <a:normAutofit/>
          </a:bodyPr>
          <a:lstStyle>
            <a:lvl1pPr indent="-368300" lvl="0" marL="457200" algn="l">
              <a:lnSpc>
                <a:spcPct val="100000"/>
              </a:lnSpc>
              <a:spcBef>
                <a:spcPts val="1000"/>
              </a:spcBef>
              <a:spcAft>
                <a:spcPts val="0"/>
              </a:spcAft>
              <a:buClr>
                <a:schemeClr val="dk1"/>
              </a:buClr>
              <a:buSzPts val="2200"/>
              <a:buChar char="•"/>
              <a:defRPr sz="2200"/>
            </a:lvl1pPr>
            <a:lvl2pPr indent="-342900" lvl="1" marL="914400" algn="l">
              <a:lnSpc>
                <a:spcPct val="100000"/>
              </a:lnSpc>
              <a:spcBef>
                <a:spcPts val="1000"/>
              </a:spcBef>
              <a:spcAft>
                <a:spcPts val="0"/>
              </a:spcAft>
              <a:buClr>
                <a:schemeClr val="dk1"/>
              </a:buClr>
              <a:buSzPts val="1800"/>
              <a:buChar char="•"/>
              <a:defRPr sz="1800"/>
            </a:lvl2pPr>
            <a:lvl3pPr indent="-317500" lvl="2" marL="1371600" algn="l">
              <a:lnSpc>
                <a:spcPct val="100000"/>
              </a:lnSpc>
              <a:spcBef>
                <a:spcPts val="500"/>
              </a:spcBef>
              <a:spcAft>
                <a:spcPts val="0"/>
              </a:spcAft>
              <a:buClr>
                <a:schemeClr val="dk1"/>
              </a:buClr>
              <a:buSzPts val="1400"/>
              <a:buChar char="•"/>
              <a:defRPr sz="1400"/>
            </a:lvl3pPr>
            <a:lvl4pPr indent="-304800" lvl="3" marL="1828800" algn="l">
              <a:lnSpc>
                <a:spcPct val="100000"/>
              </a:lnSpc>
              <a:spcBef>
                <a:spcPts val="500"/>
              </a:spcBef>
              <a:spcAft>
                <a:spcPts val="0"/>
              </a:spcAft>
              <a:buClr>
                <a:schemeClr val="dk1"/>
              </a:buClr>
              <a:buSzPts val="1200"/>
              <a:buChar char="•"/>
              <a:defRPr sz="1200"/>
            </a:lvl4pPr>
            <a:lvl5pPr indent="-228600" lvl="4" marL="2286000" algn="l">
              <a:lnSpc>
                <a:spcPct val="100000"/>
              </a:lnSpc>
              <a:spcBef>
                <a:spcPts val="500"/>
              </a:spcBef>
              <a:spcAft>
                <a:spcPts val="0"/>
              </a:spcAft>
              <a:buClr>
                <a:schemeClr val="dk1"/>
              </a:buClr>
              <a:buSzPts val="1200"/>
              <a:buNone/>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3"/>
          <p:cNvSpPr txBox="1"/>
          <p:nvPr>
            <p:ph type="title"/>
          </p:nvPr>
        </p:nvSpPr>
        <p:spPr>
          <a:xfrm>
            <a:off x="838200" y="365126"/>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 name="Shape 7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76" name="Shape 76"/>
        <p:cNvGrpSpPr/>
        <p:nvPr/>
      </p:nvGrpSpPr>
      <p:grpSpPr>
        <a:xfrm>
          <a:off x="0" y="0"/>
          <a:ext cx="0" cy="0"/>
          <a:chOff x="0" y="0"/>
          <a:chExt cx="0" cy="0"/>
        </a:xfrm>
      </p:grpSpPr>
      <p:sp>
        <p:nvSpPr>
          <p:cNvPr id="77" name="Google Shape;77;p15"/>
          <p:cNvSpPr/>
          <p:nvPr/>
        </p:nvSpPr>
        <p:spPr>
          <a:xfrm>
            <a:off x="0" y="0"/>
            <a:ext cx="12192000" cy="6858000"/>
          </a:xfrm>
          <a:prstGeom prst="rect">
            <a:avLst/>
          </a:prstGeom>
          <a:solidFill>
            <a:srgbClr val="FFFFFF"/>
          </a:solidFill>
          <a:ln cap="flat" cmpd="sng" w="12700">
            <a:solidFill>
              <a:srgbClr val="0077A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Arial"/>
              <a:ea typeface="Arial"/>
              <a:cs typeface="Arial"/>
              <a:sym typeface="Arial"/>
            </a:endParaRPr>
          </a:p>
        </p:txBody>
      </p:sp>
      <p:pic>
        <p:nvPicPr>
          <p:cNvPr id="78" name="Google Shape;78;p15"/>
          <p:cNvPicPr preferRelativeResize="0"/>
          <p:nvPr/>
        </p:nvPicPr>
        <p:blipFill rotWithShape="1">
          <a:blip r:embed="rId2">
            <a:alphaModFix/>
          </a:blip>
          <a:srcRect b="0" l="0" r="0" t="0"/>
          <a:stretch/>
        </p:blipFill>
        <p:spPr>
          <a:xfrm>
            <a:off x="-2184" y="5759450"/>
            <a:ext cx="12184064" cy="1098550"/>
          </a:xfrm>
          <a:prstGeom prst="rect">
            <a:avLst/>
          </a:prstGeom>
          <a:noFill/>
          <a:ln>
            <a:noFill/>
          </a:ln>
        </p:spPr>
      </p:pic>
      <p:pic>
        <p:nvPicPr>
          <p:cNvPr descr="OOI_NSF_Logo_White_150px.png" id="79" name="Google Shape;79;p15"/>
          <p:cNvPicPr preferRelativeResize="0"/>
          <p:nvPr/>
        </p:nvPicPr>
        <p:blipFill rotWithShape="1">
          <a:blip r:embed="rId3">
            <a:alphaModFix/>
          </a:blip>
          <a:srcRect b="0" l="0" r="0" t="0"/>
          <a:stretch/>
        </p:blipFill>
        <p:spPr>
          <a:xfrm>
            <a:off x="11437427" y="6324313"/>
            <a:ext cx="446658" cy="446717"/>
          </a:xfrm>
          <a:prstGeom prst="rect">
            <a:avLst/>
          </a:prstGeom>
          <a:noFill/>
          <a:ln>
            <a:noFill/>
          </a:ln>
        </p:spPr>
      </p:pic>
      <p:pic>
        <p:nvPicPr>
          <p:cNvPr id="80" name="Google Shape;80;p15"/>
          <p:cNvPicPr preferRelativeResize="0"/>
          <p:nvPr/>
        </p:nvPicPr>
        <p:blipFill rotWithShape="1">
          <a:blip r:embed="rId4">
            <a:alphaModFix/>
          </a:blip>
          <a:srcRect b="0" l="0" r="0" t="0"/>
          <a:stretch/>
        </p:blipFill>
        <p:spPr>
          <a:xfrm>
            <a:off x="532137" y="6420528"/>
            <a:ext cx="1695229" cy="304800"/>
          </a:xfrm>
          <a:prstGeom prst="rect">
            <a:avLst/>
          </a:prstGeom>
          <a:noFill/>
          <a:ln>
            <a:noFill/>
          </a:ln>
        </p:spPr>
      </p:pic>
      <p:pic>
        <p:nvPicPr>
          <p:cNvPr descr="OOI_URL_Vert_Blue.png" id="81" name="Google Shape;81;p15"/>
          <p:cNvPicPr preferRelativeResize="0"/>
          <p:nvPr/>
        </p:nvPicPr>
        <p:blipFill rotWithShape="1">
          <a:blip r:embed="rId5">
            <a:alphaModFix/>
          </a:blip>
          <a:srcRect b="0" l="0" r="0" t="0"/>
          <a:stretch/>
        </p:blipFill>
        <p:spPr>
          <a:xfrm>
            <a:off x="11813245" y="277283"/>
            <a:ext cx="176660" cy="187284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Closing Slide">
    <p:spTree>
      <p:nvGrpSpPr>
        <p:cNvPr id="82" name="Shape 82"/>
        <p:cNvGrpSpPr/>
        <p:nvPr/>
      </p:nvGrpSpPr>
      <p:grpSpPr>
        <a:xfrm>
          <a:off x="0" y="0"/>
          <a:ext cx="0" cy="0"/>
          <a:chOff x="0" y="0"/>
          <a:chExt cx="0" cy="0"/>
        </a:xfrm>
      </p:grpSpPr>
      <p:pic>
        <p:nvPicPr>
          <p:cNvPr id="83" name="Google Shape;83;p16"/>
          <p:cNvPicPr preferRelativeResize="0"/>
          <p:nvPr/>
        </p:nvPicPr>
        <p:blipFill rotWithShape="1">
          <a:blip r:embed="rId2">
            <a:alphaModFix/>
          </a:blip>
          <a:srcRect b="0" l="0" r="0" t="0"/>
          <a:stretch/>
        </p:blipFill>
        <p:spPr>
          <a:xfrm>
            <a:off x="0" y="446"/>
            <a:ext cx="12190413" cy="6857107"/>
          </a:xfrm>
          <a:prstGeom prst="rect">
            <a:avLst/>
          </a:prstGeom>
          <a:noFill/>
          <a:ln>
            <a:noFill/>
          </a:ln>
        </p:spPr>
      </p:pic>
      <p:pic>
        <p:nvPicPr>
          <p:cNvPr descr="OOI_Logo_Neg.png" id="84" name="Google Shape;84;p16"/>
          <p:cNvPicPr preferRelativeResize="0"/>
          <p:nvPr/>
        </p:nvPicPr>
        <p:blipFill rotWithShape="1">
          <a:blip r:embed="rId3">
            <a:alphaModFix/>
          </a:blip>
          <a:srcRect b="0" l="0" r="0" t="0"/>
          <a:stretch/>
        </p:blipFill>
        <p:spPr>
          <a:xfrm>
            <a:off x="946038" y="823383"/>
            <a:ext cx="3340103" cy="595846"/>
          </a:xfrm>
          <a:prstGeom prst="rect">
            <a:avLst/>
          </a:prstGeom>
          <a:noFill/>
          <a:ln>
            <a:noFill/>
          </a:ln>
        </p:spPr>
      </p:pic>
      <p:sp>
        <p:nvSpPr>
          <p:cNvPr id="85" name="Google Shape;85;p16"/>
          <p:cNvSpPr txBox="1"/>
          <p:nvPr>
            <p:ph idx="1" type="body"/>
          </p:nvPr>
        </p:nvSpPr>
        <p:spPr>
          <a:xfrm>
            <a:off x="946038" y="2604194"/>
            <a:ext cx="4851562" cy="30988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accent1"/>
              </a:buClr>
              <a:buSzPts val="5749"/>
              <a:buNone/>
              <a:defRPr b="1" sz="5749">
                <a:solidFill>
                  <a:schemeClr val="accent1"/>
                </a:solidFill>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86" name="Shape 86"/>
        <p:cNvGrpSpPr/>
        <p:nvPr/>
      </p:nvGrpSpPr>
      <p:grpSpPr>
        <a:xfrm>
          <a:off x="0" y="0"/>
          <a:ext cx="0" cy="0"/>
          <a:chOff x="0" y="0"/>
          <a:chExt cx="0" cy="0"/>
        </a:xfrm>
      </p:grpSpPr>
      <p:sp>
        <p:nvSpPr>
          <p:cNvPr id="87" name="Google Shape;87;p17"/>
          <p:cNvSpPr txBox="1"/>
          <p:nvPr>
            <p:ph type="title"/>
          </p:nvPr>
        </p:nvSpPr>
        <p:spPr>
          <a:xfrm>
            <a:off x="609480" y="273600"/>
            <a:ext cx="10972500" cy="1145100"/>
          </a:xfrm>
          <a:prstGeom prst="rect">
            <a:avLst/>
          </a:prstGeom>
          <a:noFill/>
          <a:ln>
            <a:noFill/>
          </a:ln>
        </p:spPr>
        <p:txBody>
          <a:bodyPr anchorCtr="0" anchor="ctr" bIns="0" lIns="0" spcFirstLastPara="1" rIns="0" wrap="square" tIns="0">
            <a:normAutofit/>
          </a:bodyPr>
          <a:lstStyle>
            <a:lvl1pPr lvl="0" rtl="0" algn="l">
              <a:spcBef>
                <a:spcPts val="0"/>
              </a:spcBef>
              <a:spcAft>
                <a:spcPts val="0"/>
              </a:spcAft>
              <a:buSzPts val="4399"/>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8" name="Google Shape;88;p17"/>
          <p:cNvSpPr txBox="1"/>
          <p:nvPr>
            <p:ph idx="1" type="body"/>
          </p:nvPr>
        </p:nvSpPr>
        <p:spPr>
          <a:xfrm>
            <a:off x="609480" y="1604700"/>
            <a:ext cx="10972500" cy="3977400"/>
          </a:xfrm>
          <a:prstGeom prst="rect">
            <a:avLst/>
          </a:prstGeom>
          <a:noFill/>
          <a:ln>
            <a:noFill/>
          </a:ln>
        </p:spPr>
        <p:txBody>
          <a:bodyPr anchorCtr="0" anchor="t" bIns="0" lIns="0" spcFirstLastPara="1" rIns="0" wrap="square" tIns="0">
            <a:normAutofit/>
          </a:bodyPr>
          <a:lstStyle>
            <a:lvl1pPr indent="-228600" lvl="0" marL="457200" rtl="0" algn="l">
              <a:spcBef>
                <a:spcPts val="1000"/>
              </a:spcBef>
              <a:spcAft>
                <a:spcPts val="0"/>
              </a:spcAft>
              <a:buSzPts val="2200"/>
              <a:buNone/>
              <a:defRPr/>
            </a:lvl1pPr>
            <a:lvl2pPr indent="-228600" lvl="1" marL="914400" rtl="0" algn="l">
              <a:spcBef>
                <a:spcPts val="1000"/>
              </a:spcBef>
              <a:spcAft>
                <a:spcPts val="0"/>
              </a:spcAft>
              <a:buSzPts val="2400"/>
              <a:buNone/>
              <a:defRPr/>
            </a:lvl2pPr>
            <a:lvl3pPr indent="-228600" lvl="2" marL="1371600" rtl="0" algn="l">
              <a:spcBef>
                <a:spcPts val="500"/>
              </a:spcBef>
              <a:spcAft>
                <a:spcPts val="0"/>
              </a:spcAft>
              <a:buSzPts val="2000"/>
              <a:buNone/>
              <a:defRPr/>
            </a:lvl3pPr>
            <a:lvl4pPr indent="-228600" lvl="3" marL="1828800" rtl="0" algn="l">
              <a:spcBef>
                <a:spcPts val="500"/>
              </a:spcBef>
              <a:spcAft>
                <a:spcPts val="0"/>
              </a:spcAft>
              <a:buSzPts val="1800"/>
              <a:buNone/>
              <a:defRPr/>
            </a:lvl4pPr>
            <a:lvl5pPr indent="-228600" lvl="4" marL="2286000" rtl="0" algn="l">
              <a:spcBef>
                <a:spcPts val="500"/>
              </a:spcBef>
              <a:spcAft>
                <a:spcPts val="0"/>
              </a:spcAft>
              <a:buSzPts val="1800"/>
              <a:buNone/>
              <a:defRPr/>
            </a:lvl5pPr>
            <a:lvl6pPr indent="-228600" lvl="5" marL="2743200" rtl="0" algn="l">
              <a:spcBef>
                <a:spcPts val="500"/>
              </a:spcBef>
              <a:spcAft>
                <a:spcPts val="0"/>
              </a:spcAft>
              <a:buSzPts val="1800"/>
              <a:buNone/>
              <a:defRPr/>
            </a:lvl6pPr>
            <a:lvl7pPr indent="-228600" lvl="6" marL="3200400" rtl="0" algn="l">
              <a:spcBef>
                <a:spcPts val="500"/>
              </a:spcBef>
              <a:spcAft>
                <a:spcPts val="0"/>
              </a:spcAft>
              <a:buSzPts val="1800"/>
              <a:buNone/>
              <a:defRPr/>
            </a:lvl7pPr>
            <a:lvl8pPr indent="-228600" lvl="7" marL="3657600" rtl="0" algn="l">
              <a:spcBef>
                <a:spcPts val="500"/>
              </a:spcBef>
              <a:spcAft>
                <a:spcPts val="0"/>
              </a:spcAft>
              <a:buSzPts val="1800"/>
              <a:buNone/>
              <a:defRPr/>
            </a:lvl8pPr>
            <a:lvl9pPr indent="-228600" lvl="8" marL="4114800" rtl="0" algn="l">
              <a:spcBef>
                <a:spcPts val="500"/>
              </a:spcBef>
              <a:spcAft>
                <a:spcPts val="0"/>
              </a:spcAft>
              <a:buSzPts val="1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 name="Shape 19"/>
        <p:cNvGrpSpPr/>
        <p:nvPr/>
      </p:nvGrpSpPr>
      <p:grpSpPr>
        <a:xfrm>
          <a:off x="0" y="0"/>
          <a:ext cx="0" cy="0"/>
          <a:chOff x="0" y="0"/>
          <a:chExt cx="0" cy="0"/>
        </a:xfrm>
      </p:grpSpPr>
      <p:sp>
        <p:nvSpPr>
          <p:cNvPr id="20" name="Google Shape;20;p3"/>
          <p:cNvSpPr txBox="1"/>
          <p:nvPr>
            <p:ph type="title"/>
          </p:nvPr>
        </p:nvSpPr>
        <p:spPr>
          <a:xfrm>
            <a:off x="839789"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199"/>
              <a:buFont typeface="Arial"/>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body"/>
          </p:nvPr>
        </p:nvSpPr>
        <p:spPr>
          <a:xfrm>
            <a:off x="5183188" y="457200"/>
            <a:ext cx="6172200" cy="5403851"/>
          </a:xfrm>
          <a:prstGeom prst="rect">
            <a:avLst/>
          </a:prstGeom>
          <a:noFill/>
          <a:ln>
            <a:noFill/>
          </a:ln>
        </p:spPr>
        <p:txBody>
          <a:bodyPr anchorCtr="0" anchor="t" bIns="45700" lIns="91425" spcFirstLastPara="1" rIns="91425" wrap="square" tIns="45700">
            <a:normAutofit/>
          </a:bodyPr>
          <a:lstStyle>
            <a:lvl1pPr indent="-368300" lvl="0" marL="457200" algn="l">
              <a:lnSpc>
                <a:spcPct val="100000"/>
              </a:lnSpc>
              <a:spcBef>
                <a:spcPts val="1000"/>
              </a:spcBef>
              <a:spcAft>
                <a:spcPts val="0"/>
              </a:spcAft>
              <a:buClr>
                <a:schemeClr val="dk1"/>
              </a:buClr>
              <a:buSzPts val="2200"/>
              <a:buChar char="•"/>
              <a:defRPr sz="2200"/>
            </a:lvl1pPr>
            <a:lvl2pPr indent="-355600" lvl="1" marL="914400" algn="l">
              <a:lnSpc>
                <a:spcPct val="100000"/>
              </a:lnSpc>
              <a:spcBef>
                <a:spcPts val="1000"/>
              </a:spcBef>
              <a:spcAft>
                <a:spcPts val="0"/>
              </a:spcAft>
              <a:buClr>
                <a:schemeClr val="dk1"/>
              </a:buClr>
              <a:buSzPts val="2000"/>
              <a:buChar char="•"/>
              <a:defRPr sz="2000"/>
            </a:lvl2pPr>
            <a:lvl3pPr indent="-330200" lvl="2" marL="1371600" algn="l">
              <a:lnSpc>
                <a:spcPct val="100000"/>
              </a:lnSpc>
              <a:spcBef>
                <a:spcPts val="500"/>
              </a:spcBef>
              <a:spcAft>
                <a:spcPts val="0"/>
              </a:spcAft>
              <a:buClr>
                <a:schemeClr val="dk1"/>
              </a:buClr>
              <a:buSzPts val="1600"/>
              <a:buChar char="•"/>
              <a:defRPr sz="1600"/>
            </a:lvl3pPr>
            <a:lvl4pPr indent="-304800" lvl="3" marL="1828800" algn="l">
              <a:lnSpc>
                <a:spcPct val="100000"/>
              </a:lnSpc>
              <a:spcBef>
                <a:spcPts val="500"/>
              </a:spcBef>
              <a:spcAft>
                <a:spcPts val="0"/>
              </a:spcAft>
              <a:buClr>
                <a:schemeClr val="dk1"/>
              </a:buClr>
              <a:buSzPts val="1200"/>
              <a:buChar char="•"/>
              <a:defRPr sz="1200"/>
            </a:lvl4pPr>
            <a:lvl5pPr indent="-228600" lvl="4" marL="2286000" algn="l">
              <a:lnSpc>
                <a:spcPct val="100000"/>
              </a:lnSpc>
              <a:spcBef>
                <a:spcPts val="500"/>
              </a:spcBef>
              <a:spcAft>
                <a:spcPts val="0"/>
              </a:spcAft>
              <a:buClr>
                <a:schemeClr val="dk1"/>
              </a:buClr>
              <a:buSzPts val="1200"/>
              <a:buNone/>
              <a:defRPr sz="12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 name="Google Shape;22;p3"/>
          <p:cNvSpPr txBox="1"/>
          <p:nvPr>
            <p:ph idx="2" type="body"/>
          </p:nvPr>
        </p:nvSpPr>
        <p:spPr>
          <a:xfrm>
            <a:off x="839789" y="2273300"/>
            <a:ext cx="3932237" cy="35956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000"/>
              <a:buNone/>
              <a:defRPr sz="2000"/>
            </a:lvl1pPr>
            <a:lvl2pPr indent="-228600" lvl="1" marL="914400" algn="l">
              <a:lnSpc>
                <a:spcPct val="90000"/>
              </a:lnSpc>
              <a:spcBef>
                <a:spcPts val="10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23" name="Shape 23"/>
        <p:cNvGrpSpPr/>
        <p:nvPr/>
      </p:nvGrpSpPr>
      <p:grpSpPr>
        <a:xfrm>
          <a:off x="0" y="0"/>
          <a:ext cx="0" cy="0"/>
          <a:chOff x="0" y="0"/>
          <a:chExt cx="0" cy="0"/>
        </a:xfrm>
      </p:grpSpPr>
      <p:sp>
        <p:nvSpPr>
          <p:cNvPr id="24" name="Google Shape;24;p4"/>
          <p:cNvSpPr/>
          <p:nvPr/>
        </p:nvSpPr>
        <p:spPr>
          <a:xfrm>
            <a:off x="-63796" y="0"/>
            <a:ext cx="122557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OOI_Logo_Pos.png" id="25" name="Google Shape;25;p4"/>
          <p:cNvPicPr preferRelativeResize="0"/>
          <p:nvPr/>
        </p:nvPicPr>
        <p:blipFill rotWithShape="1">
          <a:blip r:embed="rId2">
            <a:alphaModFix/>
          </a:blip>
          <a:srcRect b="0" l="0" r="0" t="0"/>
          <a:stretch/>
        </p:blipFill>
        <p:spPr>
          <a:xfrm>
            <a:off x="952375" y="823383"/>
            <a:ext cx="3327427" cy="595846"/>
          </a:xfrm>
          <a:prstGeom prst="rect">
            <a:avLst/>
          </a:prstGeom>
          <a:noFill/>
          <a:ln>
            <a:noFill/>
          </a:ln>
        </p:spPr>
      </p:pic>
      <p:sp>
        <p:nvSpPr>
          <p:cNvPr id="26" name="Google Shape;26;p4"/>
          <p:cNvSpPr txBox="1"/>
          <p:nvPr>
            <p:ph idx="1" type="body"/>
          </p:nvPr>
        </p:nvSpPr>
        <p:spPr>
          <a:xfrm>
            <a:off x="936014" y="1850875"/>
            <a:ext cx="6129788" cy="160875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3999"/>
              <a:buNone/>
              <a:defRPr b="1" sz="3999"/>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4"/>
          <p:cNvSpPr txBox="1"/>
          <p:nvPr>
            <p:ph idx="2" type="body"/>
          </p:nvPr>
        </p:nvSpPr>
        <p:spPr>
          <a:xfrm>
            <a:off x="936013" y="3714489"/>
            <a:ext cx="6129788" cy="105934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500"/>
              <a:buNone/>
              <a:defRPr b="0" sz="2500"/>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8" name="Google Shape;28;p4"/>
          <p:cNvPicPr preferRelativeResize="0"/>
          <p:nvPr/>
        </p:nvPicPr>
        <p:blipFill rotWithShape="1">
          <a:blip r:embed="rId3">
            <a:alphaModFix/>
          </a:blip>
          <a:srcRect b="0" l="0" r="0" t="0"/>
          <a:stretch/>
        </p:blipFill>
        <p:spPr>
          <a:xfrm>
            <a:off x="-2184" y="5762980"/>
            <a:ext cx="12184064" cy="1091489"/>
          </a:xfrm>
          <a:prstGeom prst="rect">
            <a:avLst/>
          </a:prstGeom>
          <a:noFill/>
          <a:ln>
            <a:noFill/>
          </a:ln>
        </p:spPr>
      </p:pic>
      <p:pic>
        <p:nvPicPr>
          <p:cNvPr descr="OOI_URL_Vert_Blue.png" id="29" name="Google Shape;29;p4"/>
          <p:cNvPicPr preferRelativeResize="0"/>
          <p:nvPr/>
        </p:nvPicPr>
        <p:blipFill rotWithShape="1">
          <a:blip r:embed="rId4">
            <a:alphaModFix/>
          </a:blip>
          <a:srcRect b="0" l="0" r="0" t="0"/>
          <a:stretch/>
        </p:blipFill>
        <p:spPr>
          <a:xfrm>
            <a:off x="11813245" y="277283"/>
            <a:ext cx="176660" cy="1872840"/>
          </a:xfrm>
          <a:prstGeom prst="rect">
            <a:avLst/>
          </a:prstGeom>
          <a:noFill/>
          <a:ln>
            <a:noFill/>
          </a:ln>
        </p:spPr>
      </p:pic>
      <p:pic>
        <p:nvPicPr>
          <p:cNvPr descr="OOI_NSF_Logo_White_150px.png" id="30" name="Google Shape;30;p4"/>
          <p:cNvPicPr preferRelativeResize="0"/>
          <p:nvPr/>
        </p:nvPicPr>
        <p:blipFill rotWithShape="1">
          <a:blip r:embed="rId5">
            <a:alphaModFix/>
          </a:blip>
          <a:srcRect b="0" l="0" r="0" t="0"/>
          <a:stretch/>
        </p:blipFill>
        <p:spPr>
          <a:xfrm>
            <a:off x="11437427" y="6324313"/>
            <a:ext cx="446658" cy="44671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31" name="Shape 31"/>
        <p:cNvGrpSpPr/>
        <p:nvPr/>
      </p:nvGrpSpPr>
      <p:grpSpPr>
        <a:xfrm>
          <a:off x="0" y="0"/>
          <a:ext cx="0" cy="0"/>
          <a:chOff x="0" y="0"/>
          <a:chExt cx="0" cy="0"/>
        </a:xfrm>
      </p:grpSpPr>
      <p:sp>
        <p:nvSpPr>
          <p:cNvPr id="32" name="Google Shape;32;p5"/>
          <p:cNvSpPr/>
          <p:nvPr/>
        </p:nvSpPr>
        <p:spPr>
          <a:xfrm>
            <a:off x="-63796" y="0"/>
            <a:ext cx="122557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3" name="Google Shape;33;p5"/>
          <p:cNvSpPr/>
          <p:nvPr>
            <p:ph idx="2" type="pic"/>
          </p:nvPr>
        </p:nvSpPr>
        <p:spPr>
          <a:xfrm>
            <a:off x="-63796" y="0"/>
            <a:ext cx="12255796" cy="6858000"/>
          </a:xfrm>
          <a:prstGeom prst="rect">
            <a:avLst/>
          </a:prstGeom>
          <a:noFill/>
          <a:ln>
            <a:noFill/>
          </a:ln>
        </p:spPr>
      </p:sp>
      <p:pic>
        <p:nvPicPr>
          <p:cNvPr descr="OOI_Logo_Pos.png" id="34" name="Google Shape;34;p5"/>
          <p:cNvPicPr preferRelativeResize="0"/>
          <p:nvPr/>
        </p:nvPicPr>
        <p:blipFill rotWithShape="1">
          <a:blip r:embed="rId2">
            <a:alphaModFix/>
          </a:blip>
          <a:srcRect b="0" l="0" r="0" t="0"/>
          <a:stretch/>
        </p:blipFill>
        <p:spPr>
          <a:xfrm>
            <a:off x="952375" y="823383"/>
            <a:ext cx="3327427" cy="595846"/>
          </a:xfrm>
          <a:prstGeom prst="rect">
            <a:avLst/>
          </a:prstGeom>
          <a:noFill/>
          <a:ln>
            <a:noFill/>
          </a:ln>
        </p:spPr>
      </p:pic>
      <p:sp>
        <p:nvSpPr>
          <p:cNvPr id="35" name="Google Shape;35;p5"/>
          <p:cNvSpPr txBox="1"/>
          <p:nvPr>
            <p:ph idx="1" type="body"/>
          </p:nvPr>
        </p:nvSpPr>
        <p:spPr>
          <a:xfrm>
            <a:off x="936014" y="1850875"/>
            <a:ext cx="6129788" cy="160875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3999"/>
              <a:buNone/>
              <a:defRPr b="1" sz="3999"/>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3" type="body"/>
          </p:nvPr>
        </p:nvSpPr>
        <p:spPr>
          <a:xfrm>
            <a:off x="936013" y="3714489"/>
            <a:ext cx="6129788" cy="105934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500"/>
              <a:buNone/>
              <a:defRPr b="0" sz="2500"/>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7" name="Google Shape;37;p5"/>
          <p:cNvPicPr preferRelativeResize="0"/>
          <p:nvPr/>
        </p:nvPicPr>
        <p:blipFill rotWithShape="1">
          <a:blip r:embed="rId3">
            <a:alphaModFix/>
          </a:blip>
          <a:srcRect b="0" l="0" r="0" t="0"/>
          <a:stretch/>
        </p:blipFill>
        <p:spPr>
          <a:xfrm>
            <a:off x="-2184" y="5762980"/>
            <a:ext cx="12184064" cy="1091489"/>
          </a:xfrm>
          <a:prstGeom prst="rect">
            <a:avLst/>
          </a:prstGeom>
          <a:noFill/>
          <a:ln>
            <a:noFill/>
          </a:ln>
        </p:spPr>
      </p:pic>
      <p:pic>
        <p:nvPicPr>
          <p:cNvPr descr="OOI_URL_Vert_Blue.png" id="38" name="Google Shape;38;p5"/>
          <p:cNvPicPr preferRelativeResize="0"/>
          <p:nvPr/>
        </p:nvPicPr>
        <p:blipFill rotWithShape="1">
          <a:blip r:embed="rId4">
            <a:alphaModFix/>
          </a:blip>
          <a:srcRect b="0" l="0" r="0" t="0"/>
          <a:stretch/>
        </p:blipFill>
        <p:spPr>
          <a:xfrm>
            <a:off x="11813245" y="277283"/>
            <a:ext cx="176660" cy="1872840"/>
          </a:xfrm>
          <a:prstGeom prst="rect">
            <a:avLst/>
          </a:prstGeom>
          <a:noFill/>
          <a:ln>
            <a:noFill/>
          </a:ln>
        </p:spPr>
      </p:pic>
      <p:pic>
        <p:nvPicPr>
          <p:cNvPr descr="OOI_NSF_Logo_White_150px.png" id="39" name="Google Shape;39;p5"/>
          <p:cNvPicPr preferRelativeResize="0"/>
          <p:nvPr/>
        </p:nvPicPr>
        <p:blipFill rotWithShape="1">
          <a:blip r:embed="rId5">
            <a:alphaModFix/>
          </a:blip>
          <a:srcRect b="0" l="0" r="0" t="0"/>
          <a:stretch/>
        </p:blipFill>
        <p:spPr>
          <a:xfrm>
            <a:off x="11437427" y="6324313"/>
            <a:ext cx="446658" cy="44671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40" name="Shape 40"/>
        <p:cNvGrpSpPr/>
        <p:nvPr/>
      </p:nvGrpSpPr>
      <p:grpSpPr>
        <a:xfrm>
          <a:off x="0" y="0"/>
          <a:ext cx="0" cy="0"/>
          <a:chOff x="0" y="0"/>
          <a:chExt cx="0" cy="0"/>
        </a:xfrm>
      </p:grpSpPr>
      <p:sp>
        <p:nvSpPr>
          <p:cNvPr id="41" name="Google Shape;41;p6"/>
          <p:cNvSpPr/>
          <p:nvPr/>
        </p:nvSpPr>
        <p:spPr>
          <a:xfrm>
            <a:off x="-63796" y="0"/>
            <a:ext cx="122557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2" name="Google Shape;42;p6"/>
          <p:cNvSpPr/>
          <p:nvPr>
            <p:ph idx="2" type="pic"/>
          </p:nvPr>
        </p:nvSpPr>
        <p:spPr>
          <a:xfrm>
            <a:off x="-63796" y="0"/>
            <a:ext cx="12255796" cy="6858000"/>
          </a:xfrm>
          <a:prstGeom prst="rect">
            <a:avLst/>
          </a:prstGeom>
          <a:noFill/>
          <a:ln>
            <a:noFill/>
          </a:ln>
        </p:spPr>
      </p:sp>
      <p:pic>
        <p:nvPicPr>
          <p:cNvPr descr="OOI_NSF_Logo_White_150px.png" id="43" name="Google Shape;43;p6"/>
          <p:cNvPicPr preferRelativeResize="0"/>
          <p:nvPr/>
        </p:nvPicPr>
        <p:blipFill rotWithShape="1">
          <a:blip r:embed="rId2">
            <a:alphaModFix/>
          </a:blip>
          <a:srcRect b="0" l="0" r="0" t="0"/>
          <a:stretch/>
        </p:blipFill>
        <p:spPr>
          <a:xfrm>
            <a:off x="11388300" y="6057801"/>
            <a:ext cx="493219" cy="493283"/>
          </a:xfrm>
          <a:prstGeom prst="rect">
            <a:avLst/>
          </a:prstGeom>
          <a:noFill/>
          <a:ln>
            <a:noFill/>
          </a:ln>
        </p:spPr>
      </p:pic>
      <p:pic>
        <p:nvPicPr>
          <p:cNvPr descr="OOI_URL_Vert_Blue.png" id="44" name="Google Shape;44;p6"/>
          <p:cNvPicPr preferRelativeResize="0"/>
          <p:nvPr/>
        </p:nvPicPr>
        <p:blipFill rotWithShape="1">
          <a:blip r:embed="rId3">
            <a:alphaModFix/>
          </a:blip>
          <a:srcRect b="0" l="0" r="0" t="0"/>
          <a:stretch/>
        </p:blipFill>
        <p:spPr>
          <a:xfrm>
            <a:off x="11546580" y="328083"/>
            <a:ext cx="176660" cy="1872840"/>
          </a:xfrm>
          <a:prstGeom prst="rect">
            <a:avLst/>
          </a:prstGeom>
          <a:noFill/>
          <a:ln>
            <a:noFill/>
          </a:ln>
        </p:spPr>
      </p:pic>
      <p:pic>
        <p:nvPicPr>
          <p:cNvPr descr="OOI_Logo_Pos.png" id="45" name="Google Shape;45;p6"/>
          <p:cNvPicPr preferRelativeResize="0"/>
          <p:nvPr/>
        </p:nvPicPr>
        <p:blipFill rotWithShape="1">
          <a:blip r:embed="rId4">
            <a:alphaModFix/>
          </a:blip>
          <a:srcRect b="0" l="0" r="0" t="0"/>
          <a:stretch/>
        </p:blipFill>
        <p:spPr>
          <a:xfrm>
            <a:off x="952375" y="823383"/>
            <a:ext cx="3327427" cy="595846"/>
          </a:xfrm>
          <a:prstGeom prst="rect">
            <a:avLst/>
          </a:prstGeom>
          <a:noFill/>
          <a:ln>
            <a:noFill/>
          </a:ln>
        </p:spPr>
      </p:pic>
      <p:sp>
        <p:nvSpPr>
          <p:cNvPr id="46" name="Google Shape;46;p6"/>
          <p:cNvSpPr txBox="1"/>
          <p:nvPr>
            <p:ph idx="1" type="body"/>
          </p:nvPr>
        </p:nvSpPr>
        <p:spPr>
          <a:xfrm>
            <a:off x="936014" y="1850875"/>
            <a:ext cx="6129788" cy="160875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3999"/>
              <a:buNone/>
              <a:defRPr b="1" sz="3999"/>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6"/>
          <p:cNvSpPr txBox="1"/>
          <p:nvPr>
            <p:ph idx="3" type="body"/>
          </p:nvPr>
        </p:nvSpPr>
        <p:spPr>
          <a:xfrm>
            <a:off x="936013" y="3714489"/>
            <a:ext cx="6129788" cy="105934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500"/>
              <a:buNone/>
              <a:defRPr b="0" sz="2500"/>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Image">
  <p:cSld name="Slide with Image">
    <p:spTree>
      <p:nvGrpSpPr>
        <p:cNvPr id="48" name="Shape 48"/>
        <p:cNvGrpSpPr/>
        <p:nvPr/>
      </p:nvGrpSpPr>
      <p:grpSpPr>
        <a:xfrm>
          <a:off x="0" y="0"/>
          <a:ext cx="0" cy="0"/>
          <a:chOff x="0" y="0"/>
          <a:chExt cx="0" cy="0"/>
        </a:xfrm>
      </p:grpSpPr>
      <p:sp>
        <p:nvSpPr>
          <p:cNvPr id="49" name="Google Shape;49;p7"/>
          <p:cNvSpPr txBox="1"/>
          <p:nvPr>
            <p:ph type="title"/>
          </p:nvPr>
        </p:nvSpPr>
        <p:spPr>
          <a:xfrm>
            <a:off x="839789" y="457200"/>
            <a:ext cx="4531612"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199"/>
              <a:buFont typeface="Arial"/>
              <a:buNone/>
              <a:defRPr sz="31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7"/>
          <p:cNvSpPr/>
          <p:nvPr>
            <p:ph idx="2" type="pic"/>
          </p:nvPr>
        </p:nvSpPr>
        <p:spPr>
          <a:xfrm>
            <a:off x="5676161" y="457200"/>
            <a:ext cx="5679227" cy="5403851"/>
          </a:xfrm>
          <a:prstGeom prst="rect">
            <a:avLst/>
          </a:prstGeom>
          <a:solidFill>
            <a:schemeClr val="dk1"/>
          </a:solidFill>
          <a:ln>
            <a:noFill/>
          </a:ln>
        </p:spPr>
      </p:sp>
      <p:sp>
        <p:nvSpPr>
          <p:cNvPr id="51" name="Google Shape;51;p7"/>
          <p:cNvSpPr txBox="1"/>
          <p:nvPr>
            <p:ph idx="1" type="body"/>
          </p:nvPr>
        </p:nvSpPr>
        <p:spPr>
          <a:xfrm>
            <a:off x="839679" y="2222500"/>
            <a:ext cx="4531722" cy="3638550"/>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1000"/>
              </a:spcBef>
              <a:spcAft>
                <a:spcPts val="0"/>
              </a:spcAft>
              <a:buClr>
                <a:schemeClr val="dk1"/>
              </a:buClr>
              <a:buSzPts val="2000"/>
              <a:buChar char="•"/>
              <a:defRPr sz="2000"/>
            </a:lvl1pPr>
            <a:lvl2pPr indent="-323850" lvl="1" marL="914400" marR="0" algn="l">
              <a:lnSpc>
                <a:spcPct val="100000"/>
              </a:lnSpc>
              <a:spcBef>
                <a:spcPts val="1000"/>
              </a:spcBef>
              <a:spcAft>
                <a:spcPts val="0"/>
              </a:spcAft>
              <a:buClr>
                <a:schemeClr val="dk1"/>
              </a:buClr>
              <a:buSzPts val="1500"/>
              <a:buFont typeface="Arial"/>
              <a:buChar char="•"/>
              <a:defRPr sz="1500"/>
            </a:lvl2pPr>
            <a:lvl3pPr indent="-317500" lvl="2" marL="1371600" algn="l">
              <a:lnSpc>
                <a:spcPct val="100000"/>
              </a:lnSpc>
              <a:spcBef>
                <a:spcPts val="500"/>
              </a:spcBef>
              <a:spcAft>
                <a:spcPts val="0"/>
              </a:spcAft>
              <a:buClr>
                <a:schemeClr val="dk1"/>
              </a:buClr>
              <a:buSzPts val="1400"/>
              <a:buChar char="•"/>
              <a:defRPr sz="1400"/>
            </a:lvl3pPr>
            <a:lvl4pPr indent="-342900" lvl="3" marL="1828800" algn="l">
              <a:lnSpc>
                <a:spcPct val="90000"/>
              </a:lnSpc>
              <a:spcBef>
                <a:spcPts val="500"/>
              </a:spcBef>
              <a:spcAft>
                <a:spcPts val="0"/>
              </a:spcAft>
              <a:buClr>
                <a:schemeClr val="dk1"/>
              </a:buClr>
              <a:buSzPts val="1800"/>
              <a:buChar char="•"/>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2" name="Shape 52"/>
        <p:cNvGrpSpPr/>
        <p:nvPr/>
      </p:nvGrpSpPr>
      <p:grpSpPr>
        <a:xfrm>
          <a:off x="0" y="0"/>
          <a:ext cx="0" cy="0"/>
          <a:chOff x="0" y="0"/>
          <a:chExt cx="0" cy="0"/>
        </a:xfrm>
      </p:grpSpPr>
      <p:sp>
        <p:nvSpPr>
          <p:cNvPr id="53" name="Google Shape;53;p8"/>
          <p:cNvSpPr txBox="1"/>
          <p:nvPr>
            <p:ph type="title"/>
          </p:nvPr>
        </p:nvSpPr>
        <p:spPr>
          <a:xfrm>
            <a:off x="838200" y="365126"/>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8"/>
          <p:cNvSpPr txBox="1"/>
          <p:nvPr>
            <p:ph idx="1" type="body"/>
          </p:nvPr>
        </p:nvSpPr>
        <p:spPr>
          <a:xfrm>
            <a:off x="839678" y="1825625"/>
            <a:ext cx="10514122" cy="4035425"/>
          </a:xfrm>
          <a:prstGeom prst="rect">
            <a:avLst/>
          </a:prstGeom>
          <a:noFill/>
          <a:ln>
            <a:noFill/>
          </a:ln>
        </p:spPr>
        <p:txBody>
          <a:bodyPr anchorCtr="0" anchor="t" bIns="45700" lIns="91425" spcFirstLastPara="1" rIns="91425" wrap="square" tIns="45700">
            <a:normAutofit/>
          </a:bodyPr>
          <a:lstStyle>
            <a:lvl1pPr indent="-355600" lvl="0" marL="457200" algn="l">
              <a:lnSpc>
                <a:spcPct val="100000"/>
              </a:lnSpc>
              <a:spcBef>
                <a:spcPts val="1000"/>
              </a:spcBef>
              <a:spcAft>
                <a:spcPts val="0"/>
              </a:spcAft>
              <a:buClr>
                <a:schemeClr val="dk1"/>
              </a:buClr>
              <a:buSzPts val="2000"/>
              <a:buChar char="•"/>
              <a:defRPr sz="2000"/>
            </a:lvl1pPr>
            <a:lvl2pPr indent="-330200" lvl="1" marL="914400" marR="0" algn="l">
              <a:lnSpc>
                <a:spcPct val="100000"/>
              </a:lnSpc>
              <a:spcBef>
                <a:spcPts val="1000"/>
              </a:spcBef>
              <a:spcAft>
                <a:spcPts val="0"/>
              </a:spcAft>
              <a:buClr>
                <a:schemeClr val="dk1"/>
              </a:buClr>
              <a:buSzPts val="1600"/>
              <a:buFont typeface="Arial"/>
              <a:buChar char="•"/>
              <a:defRPr sz="1600"/>
            </a:lvl2pPr>
            <a:lvl3pPr indent="-317500" lvl="2" marL="1371600" algn="l">
              <a:lnSpc>
                <a:spcPct val="100000"/>
              </a:lnSpc>
              <a:spcBef>
                <a:spcPts val="500"/>
              </a:spcBef>
              <a:spcAft>
                <a:spcPts val="0"/>
              </a:spcAft>
              <a:buClr>
                <a:schemeClr val="dk1"/>
              </a:buClr>
              <a:buSzPts val="1400"/>
              <a:buChar char="•"/>
              <a:defRPr sz="1400"/>
            </a:lvl3pPr>
            <a:lvl4pPr indent="-342900" lvl="3" marL="1828800" algn="l">
              <a:lnSpc>
                <a:spcPct val="90000"/>
              </a:lnSpc>
              <a:spcBef>
                <a:spcPts val="500"/>
              </a:spcBef>
              <a:spcAft>
                <a:spcPts val="0"/>
              </a:spcAft>
              <a:buClr>
                <a:schemeClr val="dk1"/>
              </a:buClr>
              <a:buSzPts val="1800"/>
              <a:buChar char="•"/>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 name="Shape 55"/>
        <p:cNvGrpSpPr/>
        <p:nvPr/>
      </p:nvGrpSpPr>
      <p:grpSpPr>
        <a:xfrm>
          <a:off x="0" y="0"/>
          <a:ext cx="0" cy="0"/>
          <a:chOff x="0" y="0"/>
          <a:chExt cx="0" cy="0"/>
        </a:xfrm>
      </p:grpSpPr>
      <p:sp>
        <p:nvSpPr>
          <p:cNvPr id="56" name="Google Shape;56;p9"/>
          <p:cNvSpPr txBox="1"/>
          <p:nvPr>
            <p:ph type="title"/>
          </p:nvPr>
        </p:nvSpPr>
        <p:spPr>
          <a:xfrm>
            <a:off x="831850" y="1506539"/>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5999"/>
              <a:buFont typeface="Arial"/>
              <a:buNone/>
              <a:defRPr sz="59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9"/>
          <p:cNvSpPr txBox="1"/>
          <p:nvPr>
            <p:ph idx="1" type="body"/>
          </p:nvPr>
        </p:nvSpPr>
        <p:spPr>
          <a:xfrm>
            <a:off x="831850" y="4589464"/>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1000"/>
              </a:spcBef>
              <a:spcAft>
                <a:spcPts val="0"/>
              </a:spcAft>
              <a:buClr>
                <a:srgbClr val="8895B1"/>
              </a:buClr>
              <a:buSzPts val="2000"/>
              <a:buNone/>
              <a:defRPr sz="2000">
                <a:solidFill>
                  <a:srgbClr val="8895B1"/>
                </a:solidFill>
              </a:defRPr>
            </a:lvl2pPr>
            <a:lvl3pPr indent="-228600" lvl="2" marL="1371600" algn="l">
              <a:lnSpc>
                <a:spcPct val="90000"/>
              </a:lnSpc>
              <a:spcBef>
                <a:spcPts val="500"/>
              </a:spcBef>
              <a:spcAft>
                <a:spcPts val="0"/>
              </a:spcAft>
              <a:buClr>
                <a:srgbClr val="8895B1"/>
              </a:buClr>
              <a:buSzPts val="1800"/>
              <a:buNone/>
              <a:defRPr sz="1800">
                <a:solidFill>
                  <a:srgbClr val="8895B1"/>
                </a:solidFill>
              </a:defRPr>
            </a:lvl3pPr>
            <a:lvl4pPr indent="-228600" lvl="3" marL="1828800" algn="l">
              <a:lnSpc>
                <a:spcPct val="90000"/>
              </a:lnSpc>
              <a:spcBef>
                <a:spcPts val="500"/>
              </a:spcBef>
              <a:spcAft>
                <a:spcPts val="0"/>
              </a:spcAft>
              <a:buClr>
                <a:srgbClr val="8895B1"/>
              </a:buClr>
              <a:buSzPts val="1600"/>
              <a:buNone/>
              <a:defRPr sz="1600">
                <a:solidFill>
                  <a:srgbClr val="8895B1"/>
                </a:solidFill>
              </a:defRPr>
            </a:lvl4pPr>
            <a:lvl5pPr indent="-228600" lvl="4" marL="2286000" algn="l">
              <a:lnSpc>
                <a:spcPct val="90000"/>
              </a:lnSpc>
              <a:spcBef>
                <a:spcPts val="500"/>
              </a:spcBef>
              <a:spcAft>
                <a:spcPts val="0"/>
              </a:spcAft>
              <a:buClr>
                <a:srgbClr val="8895B1"/>
              </a:buClr>
              <a:buSzPts val="1600"/>
              <a:buNone/>
              <a:defRPr sz="1600">
                <a:solidFill>
                  <a:srgbClr val="8895B1"/>
                </a:solidFill>
              </a:defRPr>
            </a:lvl5pPr>
            <a:lvl6pPr indent="-228600" lvl="5" marL="2743200" algn="l">
              <a:lnSpc>
                <a:spcPct val="90000"/>
              </a:lnSpc>
              <a:spcBef>
                <a:spcPts val="500"/>
              </a:spcBef>
              <a:spcAft>
                <a:spcPts val="0"/>
              </a:spcAft>
              <a:buClr>
                <a:srgbClr val="8895B1"/>
              </a:buClr>
              <a:buSzPts val="1600"/>
              <a:buNone/>
              <a:defRPr sz="1600">
                <a:solidFill>
                  <a:srgbClr val="8895B1"/>
                </a:solidFill>
              </a:defRPr>
            </a:lvl6pPr>
            <a:lvl7pPr indent="-228600" lvl="6" marL="3200400" algn="l">
              <a:lnSpc>
                <a:spcPct val="90000"/>
              </a:lnSpc>
              <a:spcBef>
                <a:spcPts val="500"/>
              </a:spcBef>
              <a:spcAft>
                <a:spcPts val="0"/>
              </a:spcAft>
              <a:buClr>
                <a:srgbClr val="8895B1"/>
              </a:buClr>
              <a:buSzPts val="1600"/>
              <a:buNone/>
              <a:defRPr sz="1600">
                <a:solidFill>
                  <a:srgbClr val="8895B1"/>
                </a:solidFill>
              </a:defRPr>
            </a:lvl7pPr>
            <a:lvl8pPr indent="-228600" lvl="7" marL="3657600" algn="l">
              <a:lnSpc>
                <a:spcPct val="90000"/>
              </a:lnSpc>
              <a:spcBef>
                <a:spcPts val="500"/>
              </a:spcBef>
              <a:spcAft>
                <a:spcPts val="0"/>
              </a:spcAft>
              <a:buClr>
                <a:srgbClr val="8895B1"/>
              </a:buClr>
              <a:buSzPts val="1600"/>
              <a:buNone/>
              <a:defRPr sz="1600">
                <a:solidFill>
                  <a:srgbClr val="8895B1"/>
                </a:solidFill>
              </a:defRPr>
            </a:lvl8pPr>
            <a:lvl9pPr indent="-228600" lvl="8" marL="4114800" algn="l">
              <a:lnSpc>
                <a:spcPct val="90000"/>
              </a:lnSpc>
              <a:spcBef>
                <a:spcPts val="500"/>
              </a:spcBef>
              <a:spcAft>
                <a:spcPts val="0"/>
              </a:spcAft>
              <a:buClr>
                <a:srgbClr val="8895B1"/>
              </a:buClr>
              <a:buSzPts val="1600"/>
              <a:buNone/>
              <a:defRPr sz="1600">
                <a:solidFill>
                  <a:srgbClr val="8895B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8" name="Shape 58"/>
        <p:cNvGrpSpPr/>
        <p:nvPr/>
      </p:nvGrpSpPr>
      <p:grpSpPr>
        <a:xfrm>
          <a:off x="0" y="0"/>
          <a:ext cx="0" cy="0"/>
          <a:chOff x="0" y="0"/>
          <a:chExt cx="0" cy="0"/>
        </a:xfrm>
      </p:grpSpPr>
      <p:sp>
        <p:nvSpPr>
          <p:cNvPr id="59" name="Google Shape;59;p10"/>
          <p:cNvSpPr txBox="1"/>
          <p:nvPr>
            <p:ph type="title"/>
          </p:nvPr>
        </p:nvSpPr>
        <p:spPr>
          <a:xfrm>
            <a:off x="838200" y="365126"/>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0"/>
          <p:cNvSpPr txBox="1"/>
          <p:nvPr>
            <p:ph idx="1" type="body"/>
          </p:nvPr>
        </p:nvSpPr>
        <p:spPr>
          <a:xfrm>
            <a:off x="838200" y="1848678"/>
            <a:ext cx="4787168" cy="432828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200"/>
              <a:buNone/>
              <a:defRPr sz="2200"/>
            </a:lvl1pPr>
            <a:lvl2pPr indent="-342900" lvl="1" marL="914400" algn="l">
              <a:lnSpc>
                <a:spcPct val="100000"/>
              </a:lnSpc>
              <a:spcBef>
                <a:spcPts val="1000"/>
              </a:spcBef>
              <a:spcAft>
                <a:spcPts val="0"/>
              </a:spcAft>
              <a:buClr>
                <a:schemeClr val="dk1"/>
              </a:buClr>
              <a:buSzPts val="1800"/>
              <a:buChar char="•"/>
              <a:defRPr sz="1800"/>
            </a:lvl2pPr>
            <a:lvl3pPr indent="-317500" lvl="2" marL="1371600" algn="l">
              <a:lnSpc>
                <a:spcPct val="100000"/>
              </a:lnSpc>
              <a:spcBef>
                <a:spcPts val="500"/>
              </a:spcBef>
              <a:spcAft>
                <a:spcPts val="0"/>
              </a:spcAft>
              <a:buClr>
                <a:schemeClr val="dk1"/>
              </a:buClr>
              <a:buSzPts val="1400"/>
              <a:buChar char="•"/>
              <a:defRPr sz="1400"/>
            </a:lvl3pPr>
            <a:lvl4pPr indent="-304800" lvl="3" marL="1828800" algn="l">
              <a:lnSpc>
                <a:spcPct val="100000"/>
              </a:lnSpc>
              <a:spcBef>
                <a:spcPts val="500"/>
              </a:spcBef>
              <a:spcAft>
                <a:spcPts val="0"/>
              </a:spcAft>
              <a:buClr>
                <a:schemeClr val="dk1"/>
              </a:buClr>
              <a:buSzPts val="1200"/>
              <a:buChar char="•"/>
              <a:defRPr sz="1200"/>
            </a:lvl4pPr>
            <a:lvl5pPr indent="-228600" lvl="4" marL="2286000" algn="l">
              <a:lnSpc>
                <a:spcPct val="90000"/>
              </a:lnSpc>
              <a:spcBef>
                <a:spcPts val="500"/>
              </a:spcBef>
              <a:spcAft>
                <a:spcPts val="0"/>
              </a:spcAft>
              <a:buClr>
                <a:schemeClr val="dk1"/>
              </a:buClr>
              <a:buSzPts val="1200"/>
              <a:buNone/>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10"/>
          <p:cNvSpPr txBox="1"/>
          <p:nvPr>
            <p:ph idx="2" type="body"/>
          </p:nvPr>
        </p:nvSpPr>
        <p:spPr>
          <a:xfrm>
            <a:off x="6566632" y="1865313"/>
            <a:ext cx="4787168" cy="435133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200"/>
              <a:buNone/>
              <a:defRPr sz="2200"/>
            </a:lvl1pPr>
            <a:lvl2pPr indent="-342900" lvl="1" marL="914400" algn="l">
              <a:lnSpc>
                <a:spcPct val="100000"/>
              </a:lnSpc>
              <a:spcBef>
                <a:spcPts val="1000"/>
              </a:spcBef>
              <a:spcAft>
                <a:spcPts val="0"/>
              </a:spcAft>
              <a:buClr>
                <a:schemeClr val="dk1"/>
              </a:buClr>
              <a:buSzPts val="1800"/>
              <a:buChar char="•"/>
              <a:defRPr sz="1800"/>
            </a:lvl2pPr>
            <a:lvl3pPr indent="-317500" lvl="2" marL="1371600" algn="l">
              <a:lnSpc>
                <a:spcPct val="100000"/>
              </a:lnSpc>
              <a:spcBef>
                <a:spcPts val="500"/>
              </a:spcBef>
              <a:spcAft>
                <a:spcPts val="0"/>
              </a:spcAft>
              <a:buClr>
                <a:schemeClr val="dk1"/>
              </a:buClr>
              <a:buSzPts val="1400"/>
              <a:buChar char="•"/>
              <a:defRPr sz="1400"/>
            </a:lvl3pPr>
            <a:lvl4pPr indent="-304800" lvl="3" marL="1828800" algn="l">
              <a:lnSpc>
                <a:spcPct val="100000"/>
              </a:lnSpc>
              <a:spcBef>
                <a:spcPts val="500"/>
              </a:spcBef>
              <a:spcAft>
                <a:spcPts val="0"/>
              </a:spcAft>
              <a:buClr>
                <a:schemeClr val="dk1"/>
              </a:buClr>
              <a:buSzPts val="1200"/>
              <a:buChar char="•"/>
              <a:defRPr sz="1200"/>
            </a:lvl4pPr>
            <a:lvl5pPr indent="-228600" lvl="4" marL="2286000" algn="l">
              <a:lnSpc>
                <a:spcPct val="90000"/>
              </a:lnSpc>
              <a:spcBef>
                <a:spcPts val="500"/>
              </a:spcBef>
              <a:spcAft>
                <a:spcPts val="0"/>
              </a:spcAft>
              <a:buClr>
                <a:schemeClr val="dk1"/>
              </a:buClr>
              <a:buSzPts val="1200"/>
              <a:buNone/>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10"/>
          <p:cNvSpPr/>
          <p:nvPr/>
        </p:nvSpPr>
        <p:spPr>
          <a:xfrm>
            <a:off x="6083301" y="1825625"/>
            <a:ext cx="63492" cy="439102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6.xml"/><Relationship Id="rId11" Type="http://schemas.openxmlformats.org/officeDocument/2006/relationships/slideLayout" Target="../slideLayouts/slideLayout7.xml"/><Relationship Id="rId10" Type="http://schemas.openxmlformats.org/officeDocument/2006/relationships/slideLayout" Target="../slideLayouts/slideLayout6.xml"/><Relationship Id="rId21" Type="http://schemas.openxmlformats.org/officeDocument/2006/relationships/theme" Target="../theme/theme2.xml"/><Relationship Id="rId13" Type="http://schemas.openxmlformats.org/officeDocument/2006/relationships/slideLayout" Target="../slideLayouts/slideLayout9.xml"/><Relationship Id="rId12" Type="http://schemas.openxmlformats.org/officeDocument/2006/relationships/slideLayout" Target="../slideLayouts/slideLayout8.xml"/><Relationship Id="rId1" Type="http://schemas.openxmlformats.org/officeDocument/2006/relationships/image" Target="../media/image12.png"/><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slideLayout" Target="../slideLayouts/slideLayout5.xml"/><Relationship Id="rId15" Type="http://schemas.openxmlformats.org/officeDocument/2006/relationships/slideLayout" Target="../slideLayouts/slideLayout11.xml"/><Relationship Id="rId14" Type="http://schemas.openxmlformats.org/officeDocument/2006/relationships/slideLayout" Target="../slideLayouts/slideLayout10.xml"/><Relationship Id="rId17" Type="http://schemas.openxmlformats.org/officeDocument/2006/relationships/slideLayout" Target="../slideLayouts/slideLayout13.xml"/><Relationship Id="rId16" Type="http://schemas.openxmlformats.org/officeDocument/2006/relationships/slideLayout" Target="../slideLayouts/slideLayout12.xml"/><Relationship Id="rId5" Type="http://schemas.openxmlformats.org/officeDocument/2006/relationships/slideLayout" Target="../slideLayouts/slideLayout1.xml"/><Relationship Id="rId19" Type="http://schemas.openxmlformats.org/officeDocument/2006/relationships/slideLayout" Target="../slideLayouts/slideLayout15.xml"/><Relationship Id="rId6" Type="http://schemas.openxmlformats.org/officeDocument/2006/relationships/slideLayout" Target="../slideLayouts/slideLayout2.xml"/><Relationship Id="rId18" Type="http://schemas.openxmlformats.org/officeDocument/2006/relationships/slideLayout" Target="../slideLayouts/slideLayout14.xml"/><Relationship Id="rId7" Type="http://schemas.openxmlformats.org/officeDocument/2006/relationships/slideLayout" Target="../slideLayouts/slideLayout3.xml"/><Relationship Id="rId8"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2184" y="5762980"/>
            <a:ext cx="12184064" cy="1091489"/>
          </a:xfrm>
          <a:prstGeom prst="rect">
            <a:avLst/>
          </a:prstGeom>
          <a:noFill/>
          <a:ln>
            <a:noFill/>
          </a:ln>
        </p:spPr>
      </p:pic>
      <p:pic>
        <p:nvPicPr>
          <p:cNvPr descr="OOI_URL_Vert_Blue.png" id="7" name="Google Shape;7;p1"/>
          <p:cNvPicPr preferRelativeResize="0"/>
          <p:nvPr/>
        </p:nvPicPr>
        <p:blipFill rotWithShape="1">
          <a:blip r:embed="rId2">
            <a:alphaModFix/>
          </a:blip>
          <a:srcRect b="0" l="0" r="0" t="0"/>
          <a:stretch/>
        </p:blipFill>
        <p:spPr>
          <a:xfrm>
            <a:off x="11813245" y="277283"/>
            <a:ext cx="176660" cy="1872840"/>
          </a:xfrm>
          <a:prstGeom prst="rect">
            <a:avLst/>
          </a:prstGeom>
          <a:noFill/>
          <a:ln>
            <a:noFill/>
          </a:ln>
        </p:spPr>
      </p:pic>
      <p:pic>
        <p:nvPicPr>
          <p:cNvPr descr="OOI_NSF_Logo_White_150px.png" id="8" name="Google Shape;8;p1"/>
          <p:cNvPicPr preferRelativeResize="0"/>
          <p:nvPr/>
        </p:nvPicPr>
        <p:blipFill rotWithShape="1">
          <a:blip r:embed="rId3">
            <a:alphaModFix/>
          </a:blip>
          <a:srcRect b="0" l="0" r="0" t="0"/>
          <a:stretch/>
        </p:blipFill>
        <p:spPr>
          <a:xfrm>
            <a:off x="11437427" y="6324313"/>
            <a:ext cx="446658" cy="446717"/>
          </a:xfrm>
          <a:prstGeom prst="rect">
            <a:avLst/>
          </a:prstGeom>
          <a:noFill/>
          <a:ln>
            <a:noFill/>
          </a:ln>
        </p:spPr>
      </p:pic>
      <p:pic>
        <p:nvPicPr>
          <p:cNvPr id="9" name="Google Shape;9;p1"/>
          <p:cNvPicPr preferRelativeResize="0"/>
          <p:nvPr/>
        </p:nvPicPr>
        <p:blipFill rotWithShape="1">
          <a:blip r:embed="rId4">
            <a:alphaModFix/>
          </a:blip>
          <a:srcRect b="0" l="0" r="0" t="0"/>
          <a:stretch/>
        </p:blipFill>
        <p:spPr>
          <a:xfrm>
            <a:off x="532137" y="6420528"/>
            <a:ext cx="1695229" cy="304800"/>
          </a:xfrm>
          <a:prstGeom prst="rect">
            <a:avLst/>
          </a:prstGeom>
          <a:noFill/>
          <a:ln>
            <a:noFill/>
          </a:ln>
        </p:spPr>
      </p:pic>
      <p:sp>
        <p:nvSpPr>
          <p:cNvPr id="10" name="Google Shape;10;p1"/>
          <p:cNvSpPr txBox="1"/>
          <p:nvPr>
            <p:ph type="title"/>
          </p:nvPr>
        </p:nvSpPr>
        <p:spPr>
          <a:xfrm>
            <a:off x="838200" y="365126"/>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399"/>
              <a:buFont typeface="Arial"/>
              <a:buNone/>
              <a:defRPr b="1" i="0" sz="4399"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68300" lvl="0" marL="457200" marR="0" rtl="0" algn="l">
              <a:lnSpc>
                <a:spcPct val="90000"/>
              </a:lnSpc>
              <a:spcBef>
                <a:spcPts val="10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1pPr>
            <a:lvl2pPr indent="-381000" lvl="1" marL="9144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5"/>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3.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ooinet.oceanobservatories.org/api/m2m/12587/asset/cal?refdes=GP03FLMA-RIS01-DOSTAD000&amp;beginDT=2018-08-29T22:25:00.000Z&amp;endDT=2018-08-30T22:54:00.000Z" TargetMode="Externa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44.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idx="1" type="body"/>
          </p:nvPr>
        </p:nvSpPr>
        <p:spPr>
          <a:xfrm>
            <a:off x="936026" y="1850875"/>
            <a:ext cx="6856200" cy="23349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00000"/>
              </a:lnSpc>
              <a:spcBef>
                <a:spcPts val="1000"/>
              </a:spcBef>
              <a:spcAft>
                <a:spcPts val="0"/>
              </a:spcAft>
              <a:buClr>
                <a:schemeClr val="dk1"/>
              </a:buClr>
              <a:buSzPts val="3900"/>
              <a:buNone/>
            </a:pPr>
            <a:r>
              <a:rPr lang="en-US"/>
              <a:t>Using M2M: </a:t>
            </a:r>
            <a:endParaRPr/>
          </a:p>
          <a:p>
            <a:pPr indent="0" lvl="0" marL="0" rtl="0" algn="l">
              <a:lnSpc>
                <a:spcPct val="100000"/>
              </a:lnSpc>
              <a:spcBef>
                <a:spcPts val="1000"/>
              </a:spcBef>
              <a:spcAft>
                <a:spcPts val="0"/>
              </a:spcAft>
              <a:buClr>
                <a:schemeClr val="dk1"/>
              </a:buClr>
              <a:buSzPts val="3900"/>
              <a:buNone/>
            </a:pPr>
            <a:r>
              <a:rPr lang="en-US"/>
              <a:t>Programmatic Interaction with OOI Data &amp; Metadata</a:t>
            </a:r>
            <a:endParaRPr/>
          </a:p>
          <a:p>
            <a:pPr indent="0" lvl="0" marL="0" rtl="0" algn="l">
              <a:lnSpc>
                <a:spcPct val="100000"/>
              </a:lnSpc>
              <a:spcBef>
                <a:spcPts val="1000"/>
              </a:spcBef>
              <a:spcAft>
                <a:spcPts val="0"/>
              </a:spcAft>
              <a:buClr>
                <a:schemeClr val="dk1"/>
              </a:buClr>
              <a:buSzPts val="3999"/>
              <a:buNone/>
            </a:pPr>
            <a:r>
              <a:t/>
            </a:r>
            <a:endParaRPr/>
          </a:p>
        </p:txBody>
      </p:sp>
      <p:sp>
        <p:nvSpPr>
          <p:cNvPr id="94" name="Google Shape;94;p18"/>
          <p:cNvSpPr txBox="1"/>
          <p:nvPr>
            <p:ph idx="2" type="body"/>
          </p:nvPr>
        </p:nvSpPr>
        <p:spPr>
          <a:xfrm>
            <a:off x="936013" y="3714489"/>
            <a:ext cx="6129788" cy="1059347"/>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lnSpc>
                <a:spcPct val="100000"/>
              </a:lnSpc>
              <a:spcBef>
                <a:spcPts val="0"/>
              </a:spcBef>
              <a:spcAft>
                <a:spcPts val="0"/>
              </a:spcAft>
              <a:buClr>
                <a:schemeClr val="dk1"/>
              </a:buClr>
              <a:buSzPct val="100000"/>
              <a:buNone/>
            </a:pPr>
            <a:r>
              <a:rPr lang="en-US"/>
              <a:t>Andrew Reed - OOI Coastal &amp; Global Scale Nodes</a:t>
            </a:r>
            <a:endParaRPr/>
          </a:p>
          <a:p>
            <a:pPr indent="0" lvl="0" marL="0" rtl="0" algn="l">
              <a:spcBef>
                <a:spcPts val="1000"/>
              </a:spcBef>
              <a:spcAft>
                <a:spcPts val="0"/>
              </a:spcAft>
              <a:buClr>
                <a:schemeClr val="dk1"/>
              </a:buClr>
              <a:buSzPct val="100000"/>
              <a:buNone/>
            </a:pPr>
            <a:r>
              <a:rPr lang="en-US"/>
              <a:t>OOI NE Pacific Community Workshop</a:t>
            </a:r>
            <a:endParaRPr/>
          </a:p>
          <a:p>
            <a:pPr indent="0" lvl="0" marL="0" rtl="0" algn="l">
              <a:lnSpc>
                <a:spcPct val="100000"/>
              </a:lnSpc>
              <a:spcBef>
                <a:spcPts val="1000"/>
              </a:spcBef>
              <a:spcAft>
                <a:spcPts val="0"/>
              </a:spcAft>
              <a:buClr>
                <a:schemeClr val="dk1"/>
              </a:buClr>
              <a:buSzPct val="100000"/>
              <a:buNone/>
            </a:pPr>
            <a:r>
              <a:rPr lang="en-US"/>
              <a:t>Tuesday, June 7,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idx="1" type="body"/>
          </p:nvPr>
        </p:nvSpPr>
        <p:spPr>
          <a:xfrm>
            <a:off x="448475" y="0"/>
            <a:ext cx="10987800" cy="118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3900"/>
              <a:buNone/>
            </a:pPr>
            <a:r>
              <a:rPr b="1" lang="en-US" sz="3600"/>
              <a:t>Finding Data: Step 5</a:t>
            </a:r>
            <a:endParaRPr sz="3600"/>
          </a:p>
        </p:txBody>
      </p:sp>
      <p:cxnSp>
        <p:nvCxnSpPr>
          <p:cNvPr id="173" name="Google Shape;173;p27"/>
          <p:cNvCxnSpPr/>
          <p:nvPr/>
        </p:nvCxnSpPr>
        <p:spPr>
          <a:xfrm flipH="1" rot="10800000">
            <a:off x="457825" y="1186700"/>
            <a:ext cx="10978500" cy="18600"/>
          </a:xfrm>
          <a:prstGeom prst="straightConnector1">
            <a:avLst/>
          </a:prstGeom>
          <a:noFill/>
          <a:ln cap="flat" cmpd="sng" w="38100">
            <a:solidFill>
              <a:schemeClr val="accent2"/>
            </a:solidFill>
            <a:prstDash val="solid"/>
            <a:round/>
            <a:headEnd len="med" w="med" type="none"/>
            <a:tailEnd len="med" w="med" type="none"/>
          </a:ln>
        </p:spPr>
      </p:cxnSp>
      <p:sp>
        <p:nvSpPr>
          <p:cNvPr id="174" name="Google Shape;174;p27"/>
          <p:cNvSpPr txBox="1"/>
          <p:nvPr>
            <p:ph idx="2" type="body"/>
          </p:nvPr>
        </p:nvSpPr>
        <p:spPr>
          <a:xfrm>
            <a:off x="457845" y="1451925"/>
            <a:ext cx="10987800" cy="43275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None/>
            </a:pPr>
            <a:r>
              <a:rPr lang="en-US"/>
              <a:t>Endpoint: </a:t>
            </a:r>
            <a:r>
              <a:rPr b="1" lang="en-US"/>
              <a:t>m2m/12576/sensor/inv/GP03FLMA/RIS01/03-DOSTAD000/recovered_host</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t>Returns the data streams:</a:t>
            </a:r>
            <a:endParaRPr/>
          </a:p>
          <a:p>
            <a:pPr indent="-355600" lvl="0" marL="457200" rtl="0" algn="l">
              <a:lnSpc>
                <a:spcPct val="100000"/>
              </a:lnSpc>
              <a:spcBef>
                <a:spcPts val="0"/>
              </a:spcBef>
              <a:spcAft>
                <a:spcPts val="0"/>
              </a:spcAft>
              <a:buSzPts val="2000"/>
              <a:buChar char="●"/>
            </a:pPr>
            <a:r>
              <a:rPr b="1" lang="en-US"/>
              <a:t>dosta_abcdjm_sio_instrument_recovered - </a:t>
            </a:r>
            <a:r>
              <a:rPr lang="en-US"/>
              <a:t>this stream has science data</a:t>
            </a:r>
            <a:endParaRPr/>
          </a:p>
          <a:p>
            <a:pPr indent="-355600" lvl="0" marL="457200" rtl="0" algn="l">
              <a:lnSpc>
                <a:spcPct val="100000"/>
              </a:lnSpc>
              <a:spcBef>
                <a:spcPts val="0"/>
              </a:spcBef>
              <a:spcAft>
                <a:spcPts val="0"/>
              </a:spcAft>
              <a:buSzPts val="2000"/>
              <a:buChar char="●"/>
            </a:pPr>
            <a:r>
              <a:rPr b="1" lang="en-US"/>
              <a:t>dosta_abcdjm_sio_metadata_recovered - </a:t>
            </a:r>
            <a:r>
              <a:rPr lang="en-US"/>
              <a:t>this stream has metadata</a:t>
            </a:r>
            <a:endParaRPr/>
          </a:p>
          <a:p>
            <a:pPr indent="0" lvl="0" marL="457200" rtl="0" algn="l">
              <a:lnSpc>
                <a:spcPct val="100000"/>
              </a:lnSpc>
              <a:spcBef>
                <a:spcPts val="0"/>
              </a:spcBef>
              <a:spcAft>
                <a:spcPts val="0"/>
              </a:spcAft>
              <a:buNone/>
            </a:pPr>
            <a:r>
              <a:t/>
            </a:r>
            <a:endParaRPr/>
          </a:p>
          <a:p>
            <a:pPr indent="0" lvl="0" marL="0" rtl="0" algn="l">
              <a:spcBef>
                <a:spcPts val="0"/>
              </a:spcBef>
              <a:spcAft>
                <a:spcPts val="0"/>
              </a:spcAft>
              <a:buNone/>
            </a:pPr>
            <a:r>
              <a:rPr lang="en-US"/>
              <a:t>Now we can go ahead and request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Full data request: </a:t>
            </a:r>
            <a:r>
              <a:rPr b="1" lang="en-US"/>
              <a:t>m2m/12576/sensor/inv/GP03FLMA/RIS01/03-DOSTAD000/recovered_host/dosta_abcdjm_sio_instrument_recovered</a:t>
            </a:r>
            <a:endParaRPr/>
          </a:p>
        </p:txBody>
      </p:sp>
      <p:pic>
        <p:nvPicPr>
          <p:cNvPr id="175" name="Google Shape;175;p27"/>
          <p:cNvPicPr preferRelativeResize="0"/>
          <p:nvPr/>
        </p:nvPicPr>
        <p:blipFill>
          <a:blip r:embed="rId3">
            <a:alphaModFix/>
          </a:blip>
          <a:stretch>
            <a:fillRect/>
          </a:stretch>
        </p:blipFill>
        <p:spPr>
          <a:xfrm>
            <a:off x="1579900" y="2216400"/>
            <a:ext cx="7298782" cy="7737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idx="1" type="body"/>
          </p:nvPr>
        </p:nvSpPr>
        <p:spPr>
          <a:xfrm>
            <a:off x="448475" y="0"/>
            <a:ext cx="10987800" cy="118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3900"/>
              <a:buNone/>
            </a:pPr>
            <a:r>
              <a:rPr b="1" lang="en-US" sz="3600"/>
              <a:t>Requesting Data: Synchronous</a:t>
            </a:r>
            <a:endParaRPr sz="3600"/>
          </a:p>
        </p:txBody>
      </p:sp>
      <p:cxnSp>
        <p:nvCxnSpPr>
          <p:cNvPr id="181" name="Google Shape;181;p28"/>
          <p:cNvCxnSpPr/>
          <p:nvPr/>
        </p:nvCxnSpPr>
        <p:spPr>
          <a:xfrm flipH="1" rot="10800000">
            <a:off x="457825" y="1186700"/>
            <a:ext cx="10978500" cy="18600"/>
          </a:xfrm>
          <a:prstGeom prst="straightConnector1">
            <a:avLst/>
          </a:prstGeom>
          <a:noFill/>
          <a:ln cap="flat" cmpd="sng" w="38100">
            <a:solidFill>
              <a:schemeClr val="accent2"/>
            </a:solidFill>
            <a:prstDash val="solid"/>
            <a:round/>
            <a:headEnd len="med" w="med" type="none"/>
            <a:tailEnd len="med" w="med" type="none"/>
          </a:ln>
        </p:spPr>
      </p:cxnSp>
      <p:sp>
        <p:nvSpPr>
          <p:cNvPr id="182" name="Google Shape;182;p28"/>
          <p:cNvSpPr txBox="1"/>
          <p:nvPr>
            <p:ph idx="2" type="body"/>
          </p:nvPr>
        </p:nvSpPr>
        <p:spPr>
          <a:xfrm>
            <a:off x="457845" y="1451925"/>
            <a:ext cx="10987800" cy="43275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None/>
            </a:pPr>
            <a:r>
              <a:rPr lang="en-US" sz="2200"/>
              <a:t>Synchronous data request</a:t>
            </a:r>
            <a:endParaRPr b="1" sz="2200"/>
          </a:p>
          <a:p>
            <a:pPr indent="-342900" lvl="0" marL="457200" rtl="0" algn="l">
              <a:lnSpc>
                <a:spcPct val="100000"/>
              </a:lnSpc>
              <a:spcBef>
                <a:spcPts val="1000"/>
              </a:spcBef>
              <a:spcAft>
                <a:spcPts val="0"/>
              </a:spcAft>
              <a:buSzPts val="1800"/>
              <a:buChar char="●"/>
            </a:pPr>
            <a:r>
              <a:rPr lang="en-US" sz="1800"/>
              <a:t>Faster</a:t>
            </a:r>
            <a:endParaRPr sz="1800"/>
          </a:p>
          <a:p>
            <a:pPr indent="-342900" lvl="0" marL="457200" rtl="0" algn="l">
              <a:lnSpc>
                <a:spcPct val="100000"/>
              </a:lnSpc>
              <a:spcBef>
                <a:spcPts val="1000"/>
              </a:spcBef>
              <a:spcAft>
                <a:spcPts val="0"/>
              </a:spcAft>
              <a:buSzPts val="1800"/>
              <a:buChar char="●"/>
            </a:pPr>
            <a:r>
              <a:rPr lang="en-US" sz="1800"/>
              <a:t>Returned as JSON</a:t>
            </a:r>
            <a:endParaRPr sz="1800"/>
          </a:p>
          <a:p>
            <a:pPr indent="-342900" lvl="0" marL="457200" rtl="0" algn="l">
              <a:lnSpc>
                <a:spcPct val="100000"/>
              </a:lnSpc>
              <a:spcBef>
                <a:spcPts val="1000"/>
              </a:spcBef>
              <a:spcAft>
                <a:spcPts val="0"/>
              </a:spcAft>
              <a:buSzPts val="1800"/>
              <a:buChar char="●"/>
            </a:pPr>
            <a:r>
              <a:rPr lang="en-US" sz="1800"/>
              <a:t>Request Specifications</a:t>
            </a:r>
            <a:endParaRPr sz="1800"/>
          </a:p>
          <a:p>
            <a:pPr indent="-342900" lvl="1" marL="914400" rtl="0" algn="l">
              <a:lnSpc>
                <a:spcPct val="100000"/>
              </a:lnSpc>
              <a:spcBef>
                <a:spcPts val="1000"/>
              </a:spcBef>
              <a:spcAft>
                <a:spcPts val="0"/>
              </a:spcAft>
              <a:buSzPts val="1800"/>
              <a:buChar char="○"/>
            </a:pPr>
            <a:r>
              <a:rPr lang="en-US" sz="1800"/>
              <a:t>limit (required): specifies number of data points with a maximum of 20000 </a:t>
            </a:r>
            <a:endParaRPr sz="1800"/>
          </a:p>
          <a:p>
            <a:pPr indent="-342900" lvl="1" marL="914400" rtl="0" algn="l">
              <a:lnSpc>
                <a:spcPct val="100000"/>
              </a:lnSpc>
              <a:spcBef>
                <a:spcPts val="1000"/>
              </a:spcBef>
              <a:spcAft>
                <a:spcPts val="0"/>
              </a:spcAft>
              <a:buSzPts val="1800"/>
              <a:buChar char="○"/>
            </a:pPr>
            <a:r>
              <a:rPr lang="en-US" sz="1800"/>
              <a:t>beginDT (optional): start date as YYYY-mm-ddTHH:MM:SS.fffZ format</a:t>
            </a:r>
            <a:endParaRPr sz="1800"/>
          </a:p>
          <a:p>
            <a:pPr indent="-342900" lvl="1" marL="914400" rtl="0" algn="l">
              <a:lnSpc>
                <a:spcPct val="100000"/>
              </a:lnSpc>
              <a:spcBef>
                <a:spcPts val="1000"/>
              </a:spcBef>
              <a:spcAft>
                <a:spcPts val="0"/>
              </a:spcAft>
              <a:buSzPts val="1800"/>
              <a:buChar char="○"/>
            </a:pPr>
            <a:r>
              <a:rPr lang="en-US" sz="1800"/>
              <a:t>endDT (optional): end date in same format as beginDT</a:t>
            </a:r>
            <a:endParaRPr sz="1800"/>
          </a:p>
          <a:p>
            <a:pPr indent="-342900" lvl="1" marL="914400" rtl="0" algn="l">
              <a:lnSpc>
                <a:spcPct val="100000"/>
              </a:lnSpc>
              <a:spcBef>
                <a:spcPts val="1000"/>
              </a:spcBef>
              <a:spcAft>
                <a:spcPts val="0"/>
              </a:spcAft>
              <a:buSzPts val="1800"/>
              <a:buChar char="○"/>
            </a:pPr>
            <a:r>
              <a:rPr lang="en-US" sz="1800"/>
              <a:t>parameters (optional): </a:t>
            </a:r>
            <a:r>
              <a:rPr lang="en-US" sz="1800"/>
              <a:t>numeric</a:t>
            </a:r>
            <a:r>
              <a:rPr lang="en-US" sz="1800"/>
              <a:t> IDs of which parameters to get </a:t>
            </a:r>
            <a:endParaRPr sz="1800"/>
          </a:p>
          <a:p>
            <a:pPr indent="0" lvl="0" marL="0" rtl="0" algn="l">
              <a:lnSpc>
                <a:spcPct val="100000"/>
              </a:lnSpc>
              <a:spcBef>
                <a:spcPts val="1000"/>
              </a:spcBef>
              <a:spcAft>
                <a:spcPts val="1000"/>
              </a:spcAft>
              <a:buNone/>
            </a:pPr>
            <a:r>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idx="1" type="body"/>
          </p:nvPr>
        </p:nvSpPr>
        <p:spPr>
          <a:xfrm>
            <a:off x="448475" y="0"/>
            <a:ext cx="10987800" cy="118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3900"/>
              <a:buNone/>
            </a:pPr>
            <a:r>
              <a:rPr b="1" lang="en-US" sz="3600"/>
              <a:t>Requesting Data: Synchronous</a:t>
            </a:r>
            <a:endParaRPr sz="3600"/>
          </a:p>
        </p:txBody>
      </p:sp>
      <p:cxnSp>
        <p:nvCxnSpPr>
          <p:cNvPr id="188" name="Google Shape;188;p29"/>
          <p:cNvCxnSpPr/>
          <p:nvPr/>
        </p:nvCxnSpPr>
        <p:spPr>
          <a:xfrm flipH="1" rot="10800000">
            <a:off x="457825" y="1186700"/>
            <a:ext cx="10978500" cy="18600"/>
          </a:xfrm>
          <a:prstGeom prst="straightConnector1">
            <a:avLst/>
          </a:prstGeom>
          <a:noFill/>
          <a:ln cap="flat" cmpd="sng" w="38100">
            <a:solidFill>
              <a:schemeClr val="accent2"/>
            </a:solidFill>
            <a:prstDash val="solid"/>
            <a:round/>
            <a:headEnd len="med" w="med" type="none"/>
            <a:tailEnd len="med" w="med" type="none"/>
          </a:ln>
        </p:spPr>
      </p:cxnSp>
      <p:sp>
        <p:nvSpPr>
          <p:cNvPr id="189" name="Google Shape;189;p29"/>
          <p:cNvSpPr txBox="1"/>
          <p:nvPr>
            <p:ph idx="2" type="body"/>
          </p:nvPr>
        </p:nvSpPr>
        <p:spPr>
          <a:xfrm>
            <a:off x="457845" y="1451925"/>
            <a:ext cx="10987800" cy="43275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00000"/>
              </a:lnSpc>
              <a:spcBef>
                <a:spcPts val="0"/>
              </a:spcBef>
              <a:spcAft>
                <a:spcPts val="0"/>
              </a:spcAft>
              <a:buNone/>
            </a:pPr>
            <a:r>
              <a:rPr lang="en-US" sz="2200"/>
              <a:t>Building a request</a:t>
            </a:r>
            <a:endParaRPr sz="2200"/>
          </a:p>
          <a:p>
            <a:pPr indent="-342900" lvl="0" marL="457200" rtl="0" algn="l">
              <a:lnSpc>
                <a:spcPct val="100000"/>
              </a:lnSpc>
              <a:spcBef>
                <a:spcPts val="1000"/>
              </a:spcBef>
              <a:spcAft>
                <a:spcPts val="0"/>
              </a:spcAft>
              <a:buSzPts val="1800"/>
              <a:buChar char="●"/>
            </a:pPr>
            <a:r>
              <a:rPr lang="en-US" sz="1800"/>
              <a:t>Want dissolved oxygen data for the year of 2015 from Ocean Station Papa Flanking Mooring A oxygen sensor</a:t>
            </a:r>
            <a:endParaRPr sz="1800"/>
          </a:p>
          <a:p>
            <a:pPr indent="-342900" lvl="0" marL="457200" rtl="0" algn="l">
              <a:lnSpc>
                <a:spcPct val="100000"/>
              </a:lnSpc>
              <a:spcBef>
                <a:spcPts val="1000"/>
              </a:spcBef>
              <a:spcAft>
                <a:spcPts val="0"/>
              </a:spcAft>
              <a:buSzPts val="1800"/>
              <a:buChar char="●"/>
            </a:pPr>
            <a:r>
              <a:rPr lang="en-US" sz="1800"/>
              <a:t>Specifications</a:t>
            </a:r>
            <a:endParaRPr sz="1800"/>
          </a:p>
          <a:p>
            <a:pPr indent="-342900" lvl="1" marL="914400" rtl="0" algn="l">
              <a:lnSpc>
                <a:spcPct val="100000"/>
              </a:lnSpc>
              <a:spcBef>
                <a:spcPts val="1000"/>
              </a:spcBef>
              <a:spcAft>
                <a:spcPts val="0"/>
              </a:spcAft>
              <a:buSzPts val="1800"/>
              <a:buChar char="○"/>
            </a:pPr>
            <a:r>
              <a:rPr lang="en-US" sz="1800"/>
              <a:t>limit: 20000</a:t>
            </a:r>
            <a:endParaRPr sz="1800"/>
          </a:p>
          <a:p>
            <a:pPr indent="-342900" lvl="1" marL="914400" rtl="0" algn="l">
              <a:lnSpc>
                <a:spcPct val="100000"/>
              </a:lnSpc>
              <a:spcBef>
                <a:spcPts val="1000"/>
              </a:spcBef>
              <a:spcAft>
                <a:spcPts val="0"/>
              </a:spcAft>
              <a:buSzPts val="1800"/>
              <a:buChar char="○"/>
            </a:pPr>
            <a:r>
              <a:rPr lang="en-US" sz="1800"/>
              <a:t>beginDT: 2015-01-01T00:00:00.000Z</a:t>
            </a:r>
            <a:endParaRPr sz="1800"/>
          </a:p>
          <a:p>
            <a:pPr indent="-342900" lvl="1" marL="914400" rtl="0" algn="l">
              <a:lnSpc>
                <a:spcPct val="100000"/>
              </a:lnSpc>
              <a:spcBef>
                <a:spcPts val="1000"/>
              </a:spcBef>
              <a:spcAft>
                <a:spcPts val="0"/>
              </a:spcAft>
              <a:buSzPts val="1800"/>
              <a:buChar char="○"/>
            </a:pPr>
            <a:r>
              <a:rPr lang="en-US" sz="1800"/>
              <a:t>endDT: 2016-01-01T00:00:00.000Z</a:t>
            </a:r>
            <a:endParaRPr sz="1800"/>
          </a:p>
          <a:p>
            <a:pPr indent="-342900" lvl="1" marL="914400" rtl="0" algn="l">
              <a:lnSpc>
                <a:spcPct val="115000"/>
              </a:lnSpc>
              <a:spcBef>
                <a:spcPts val="1000"/>
              </a:spcBef>
              <a:spcAft>
                <a:spcPts val="0"/>
              </a:spcAft>
              <a:buSzPts val="1800"/>
              <a:buChar char="○"/>
            </a:pPr>
            <a:r>
              <a:rPr lang="en-US" sz="1800"/>
              <a:t>parameters: 7 (time), 14 (dissolved oxygen)</a:t>
            </a:r>
            <a:endParaRPr sz="1800"/>
          </a:p>
          <a:p>
            <a:pPr indent="-342900" lvl="0" marL="457200" rtl="0" algn="l">
              <a:lnSpc>
                <a:spcPct val="100000"/>
              </a:lnSpc>
              <a:spcBef>
                <a:spcPts val="1000"/>
              </a:spcBef>
              <a:spcAft>
                <a:spcPts val="0"/>
              </a:spcAft>
              <a:buSzPts val="1800"/>
              <a:buChar char="●"/>
            </a:pPr>
            <a:r>
              <a:rPr lang="en-US" sz="1800"/>
              <a:t>Example Request</a:t>
            </a:r>
            <a:endParaRPr sz="1800"/>
          </a:p>
          <a:p>
            <a:pPr indent="-342900" lvl="1" marL="914400" rtl="0" algn="l">
              <a:lnSpc>
                <a:spcPct val="100000"/>
              </a:lnSpc>
              <a:spcBef>
                <a:spcPts val="1000"/>
              </a:spcBef>
              <a:spcAft>
                <a:spcPts val="0"/>
              </a:spcAft>
              <a:buSzPts val="1800"/>
              <a:buChar char="○"/>
            </a:pPr>
            <a:r>
              <a:rPr b="1" lang="en-US" sz="1800"/>
              <a:t>m2m/12576/sensor/inv/GP03FLMA/RIS01/03-DOSTAD000/recovered_host/dosta_abcdjm_sio_instrument_recovered?limit=20000&amp;beginDT=2015-01-01T00:00:00.000Z&amp;endDT=2016-01-01T00:00:00.000Z&amp;parameters=7,14</a:t>
            </a:r>
            <a:endParaRPr b="1" sz="1800"/>
          </a:p>
          <a:p>
            <a:pPr indent="-342900" lvl="1" marL="914400" rtl="0" algn="l">
              <a:lnSpc>
                <a:spcPct val="100000"/>
              </a:lnSpc>
              <a:spcBef>
                <a:spcPts val="1000"/>
              </a:spcBef>
              <a:spcAft>
                <a:spcPts val="1000"/>
              </a:spcAft>
              <a:buSzPts val="1800"/>
              <a:buChar char="○"/>
            </a:pPr>
            <a:r>
              <a:rPr b="1" lang="en-US" sz="1800"/>
              <a:t>IMPORTANT: </a:t>
            </a:r>
            <a:r>
              <a:rPr lang="en-US" sz="1800"/>
              <a:t>If you specify parameters, you must also specify time (“7”) or it will not be included!</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idx="1" type="body"/>
          </p:nvPr>
        </p:nvSpPr>
        <p:spPr>
          <a:xfrm>
            <a:off x="448475" y="0"/>
            <a:ext cx="10987800" cy="118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3900"/>
              <a:buNone/>
            </a:pPr>
            <a:r>
              <a:rPr b="1" lang="en-US" sz="3600"/>
              <a:t>Requesting Data: Synchronous</a:t>
            </a:r>
            <a:endParaRPr sz="3600"/>
          </a:p>
        </p:txBody>
      </p:sp>
      <p:cxnSp>
        <p:nvCxnSpPr>
          <p:cNvPr id="195" name="Google Shape;195;p30"/>
          <p:cNvCxnSpPr/>
          <p:nvPr/>
        </p:nvCxnSpPr>
        <p:spPr>
          <a:xfrm flipH="1" rot="10800000">
            <a:off x="457825" y="1186700"/>
            <a:ext cx="10978500" cy="18600"/>
          </a:xfrm>
          <a:prstGeom prst="straightConnector1">
            <a:avLst/>
          </a:prstGeom>
          <a:noFill/>
          <a:ln cap="flat" cmpd="sng" w="38100">
            <a:solidFill>
              <a:schemeClr val="accent2"/>
            </a:solidFill>
            <a:prstDash val="solid"/>
            <a:round/>
            <a:headEnd len="med" w="med" type="none"/>
            <a:tailEnd len="med" w="med" type="none"/>
          </a:ln>
        </p:spPr>
      </p:cxnSp>
      <p:pic>
        <p:nvPicPr>
          <p:cNvPr id="196" name="Google Shape;196;p30"/>
          <p:cNvPicPr preferRelativeResize="0"/>
          <p:nvPr/>
        </p:nvPicPr>
        <p:blipFill rotWithShape="1">
          <a:blip r:embed="rId3">
            <a:alphaModFix/>
          </a:blip>
          <a:srcRect b="53765" l="0" r="55912" t="0"/>
          <a:stretch/>
        </p:blipFill>
        <p:spPr>
          <a:xfrm>
            <a:off x="448475" y="1497100"/>
            <a:ext cx="5507401" cy="1798310"/>
          </a:xfrm>
          <a:prstGeom prst="rect">
            <a:avLst/>
          </a:prstGeom>
          <a:noFill/>
          <a:ln>
            <a:noFill/>
          </a:ln>
        </p:spPr>
      </p:pic>
      <p:pic>
        <p:nvPicPr>
          <p:cNvPr id="197" name="Google Shape;197;p30"/>
          <p:cNvPicPr preferRelativeResize="0"/>
          <p:nvPr/>
        </p:nvPicPr>
        <p:blipFill rotWithShape="1">
          <a:blip r:embed="rId3">
            <a:alphaModFix/>
          </a:blip>
          <a:srcRect b="0" l="0" r="55912" t="46233"/>
          <a:stretch/>
        </p:blipFill>
        <p:spPr>
          <a:xfrm>
            <a:off x="6195625" y="1497101"/>
            <a:ext cx="5752849" cy="2184499"/>
          </a:xfrm>
          <a:prstGeom prst="rect">
            <a:avLst/>
          </a:prstGeom>
          <a:noFill/>
          <a:ln>
            <a:noFill/>
          </a:ln>
        </p:spPr>
      </p:pic>
      <p:pic>
        <p:nvPicPr>
          <p:cNvPr id="198" name="Google Shape;198;p30"/>
          <p:cNvPicPr preferRelativeResize="0"/>
          <p:nvPr/>
        </p:nvPicPr>
        <p:blipFill>
          <a:blip r:embed="rId4">
            <a:alphaModFix/>
          </a:blip>
          <a:stretch>
            <a:fillRect/>
          </a:stretch>
        </p:blipFill>
        <p:spPr>
          <a:xfrm>
            <a:off x="152400" y="3900862"/>
            <a:ext cx="11887200" cy="1953491"/>
          </a:xfrm>
          <a:prstGeom prst="rect">
            <a:avLst/>
          </a:prstGeom>
          <a:noFill/>
          <a:ln>
            <a:noFill/>
          </a:ln>
        </p:spPr>
      </p:pic>
      <p:sp>
        <p:nvSpPr>
          <p:cNvPr id="199" name="Google Shape;199;p30"/>
          <p:cNvSpPr/>
          <p:nvPr/>
        </p:nvSpPr>
        <p:spPr>
          <a:xfrm>
            <a:off x="1153300" y="3946675"/>
            <a:ext cx="2403900" cy="314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0"/>
          <p:cNvSpPr/>
          <p:nvPr/>
        </p:nvSpPr>
        <p:spPr>
          <a:xfrm>
            <a:off x="5409650" y="3946675"/>
            <a:ext cx="1967100" cy="314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0"/>
          <p:cNvSpPr/>
          <p:nvPr/>
        </p:nvSpPr>
        <p:spPr>
          <a:xfrm>
            <a:off x="3557200" y="3946675"/>
            <a:ext cx="1852500" cy="314400"/>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0"/>
          <p:cNvSpPr txBox="1"/>
          <p:nvPr/>
        </p:nvSpPr>
        <p:spPr>
          <a:xfrm>
            <a:off x="2397675" y="5892300"/>
            <a:ext cx="4434900" cy="677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sz="1600">
                <a:solidFill>
                  <a:schemeClr val="dk1"/>
                </a:solidFill>
              </a:rPr>
              <a:t>Data from co-located sensors needed in calculation of desired parameter</a:t>
            </a:r>
            <a:endParaRPr sz="1600">
              <a:solidFill>
                <a:schemeClr val="dk1"/>
              </a:solidFill>
            </a:endParaRPr>
          </a:p>
        </p:txBody>
      </p:sp>
      <p:sp>
        <p:nvSpPr>
          <p:cNvPr id="203" name="Google Shape;203;p30"/>
          <p:cNvSpPr txBox="1"/>
          <p:nvPr/>
        </p:nvSpPr>
        <p:spPr>
          <a:xfrm>
            <a:off x="2660800" y="3317125"/>
            <a:ext cx="3645300" cy="43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sz="1600">
                <a:solidFill>
                  <a:schemeClr val="dk1"/>
                </a:solidFill>
              </a:rPr>
              <a:t>Desired parameter (dissolved oxygen)</a:t>
            </a:r>
            <a:endParaRPr sz="1600">
              <a:solidFill>
                <a:schemeClr val="dk1"/>
              </a:solidFill>
            </a:endParaRPr>
          </a:p>
        </p:txBody>
      </p:sp>
      <p:cxnSp>
        <p:nvCxnSpPr>
          <p:cNvPr id="204" name="Google Shape;204;p30"/>
          <p:cNvCxnSpPr>
            <a:endCxn id="199" idx="2"/>
          </p:cNvCxnSpPr>
          <p:nvPr/>
        </p:nvCxnSpPr>
        <p:spPr>
          <a:xfrm rot="10800000">
            <a:off x="2355250" y="4261075"/>
            <a:ext cx="692700" cy="1640700"/>
          </a:xfrm>
          <a:prstGeom prst="straightConnector1">
            <a:avLst/>
          </a:prstGeom>
          <a:noFill/>
          <a:ln cap="flat" cmpd="sng" w="28575">
            <a:solidFill>
              <a:srgbClr val="FF0000"/>
            </a:solidFill>
            <a:prstDash val="solid"/>
            <a:round/>
            <a:headEnd len="med" w="med" type="none"/>
            <a:tailEnd len="med" w="med" type="triangle"/>
          </a:ln>
        </p:spPr>
      </p:cxnSp>
      <p:cxnSp>
        <p:nvCxnSpPr>
          <p:cNvPr id="205" name="Google Shape;205;p30"/>
          <p:cNvCxnSpPr>
            <a:endCxn id="200" idx="2"/>
          </p:cNvCxnSpPr>
          <p:nvPr/>
        </p:nvCxnSpPr>
        <p:spPr>
          <a:xfrm flipH="1" rot="10800000">
            <a:off x="6076700" y="4261075"/>
            <a:ext cx="316500" cy="1631100"/>
          </a:xfrm>
          <a:prstGeom prst="straightConnector1">
            <a:avLst/>
          </a:prstGeom>
          <a:noFill/>
          <a:ln cap="flat" cmpd="sng" w="28575">
            <a:solidFill>
              <a:srgbClr val="FF0000"/>
            </a:solidFill>
            <a:prstDash val="solid"/>
            <a:round/>
            <a:headEnd len="med" w="med" type="none"/>
            <a:tailEnd len="med" w="med" type="triangle"/>
          </a:ln>
        </p:spPr>
      </p:cxnSp>
      <p:cxnSp>
        <p:nvCxnSpPr>
          <p:cNvPr id="206" name="Google Shape;206;p30"/>
          <p:cNvCxnSpPr>
            <a:stCxn id="203" idx="2"/>
            <a:endCxn id="201" idx="0"/>
          </p:cNvCxnSpPr>
          <p:nvPr/>
        </p:nvCxnSpPr>
        <p:spPr>
          <a:xfrm>
            <a:off x="4483450" y="3748225"/>
            <a:ext cx="0" cy="198600"/>
          </a:xfrm>
          <a:prstGeom prst="straightConnector1">
            <a:avLst/>
          </a:prstGeom>
          <a:noFill/>
          <a:ln cap="flat" cmpd="sng" w="28575">
            <a:solidFill>
              <a:schemeClr val="dk1"/>
            </a:solidFill>
            <a:prstDash val="solid"/>
            <a:round/>
            <a:headEnd len="med" w="med" type="none"/>
            <a:tailEnd len="med" w="med" type="triangle"/>
          </a:ln>
        </p:spPr>
      </p:cxnSp>
      <p:sp>
        <p:nvSpPr>
          <p:cNvPr id="207" name="Google Shape;207;p30"/>
          <p:cNvSpPr txBox="1"/>
          <p:nvPr/>
        </p:nvSpPr>
        <p:spPr>
          <a:xfrm>
            <a:off x="457825" y="1171250"/>
            <a:ext cx="307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Step 1: Request the data</a:t>
            </a:r>
            <a:endParaRPr sz="1600">
              <a:solidFill>
                <a:schemeClr val="dk1"/>
              </a:solidFill>
            </a:endParaRPr>
          </a:p>
        </p:txBody>
      </p:sp>
      <p:sp>
        <p:nvSpPr>
          <p:cNvPr id="208" name="Google Shape;208;p30"/>
          <p:cNvSpPr txBox="1"/>
          <p:nvPr/>
        </p:nvSpPr>
        <p:spPr>
          <a:xfrm>
            <a:off x="6195625" y="1171250"/>
            <a:ext cx="340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Step 2: Data as JSON object</a:t>
            </a:r>
            <a:endParaRPr sz="1600">
              <a:solidFill>
                <a:schemeClr val="dk1"/>
              </a:solidFill>
            </a:endParaRPr>
          </a:p>
        </p:txBody>
      </p:sp>
      <p:sp>
        <p:nvSpPr>
          <p:cNvPr id="209" name="Google Shape;209;p30"/>
          <p:cNvSpPr txBox="1"/>
          <p:nvPr/>
        </p:nvSpPr>
        <p:spPr>
          <a:xfrm>
            <a:off x="152400" y="3500125"/>
            <a:ext cx="340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Step 3: Parse JSON</a:t>
            </a:r>
            <a:endParaRPr sz="16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ph idx="1" type="body"/>
          </p:nvPr>
        </p:nvSpPr>
        <p:spPr>
          <a:xfrm>
            <a:off x="448475" y="0"/>
            <a:ext cx="10987800" cy="118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3900"/>
              <a:buNone/>
            </a:pPr>
            <a:r>
              <a:rPr b="1" lang="en-US" sz="3600"/>
              <a:t>Requesting Data: Asynchronous</a:t>
            </a:r>
            <a:endParaRPr sz="3600"/>
          </a:p>
        </p:txBody>
      </p:sp>
      <p:cxnSp>
        <p:nvCxnSpPr>
          <p:cNvPr id="215" name="Google Shape;215;p31"/>
          <p:cNvCxnSpPr/>
          <p:nvPr/>
        </p:nvCxnSpPr>
        <p:spPr>
          <a:xfrm flipH="1" rot="10800000">
            <a:off x="457825" y="1186700"/>
            <a:ext cx="10978500" cy="18600"/>
          </a:xfrm>
          <a:prstGeom prst="straightConnector1">
            <a:avLst/>
          </a:prstGeom>
          <a:noFill/>
          <a:ln cap="flat" cmpd="sng" w="38100">
            <a:solidFill>
              <a:schemeClr val="accent2"/>
            </a:solidFill>
            <a:prstDash val="solid"/>
            <a:round/>
            <a:headEnd len="med" w="med" type="none"/>
            <a:tailEnd len="med" w="med" type="none"/>
          </a:ln>
        </p:spPr>
      </p:cxnSp>
      <p:sp>
        <p:nvSpPr>
          <p:cNvPr id="216" name="Google Shape;216;p31"/>
          <p:cNvSpPr txBox="1"/>
          <p:nvPr>
            <p:ph idx="2" type="body"/>
          </p:nvPr>
        </p:nvSpPr>
        <p:spPr>
          <a:xfrm>
            <a:off x="457845" y="1451925"/>
            <a:ext cx="10987800" cy="43275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00000"/>
              </a:lnSpc>
              <a:spcBef>
                <a:spcPts val="0"/>
              </a:spcBef>
              <a:spcAft>
                <a:spcPts val="0"/>
              </a:spcAft>
              <a:buNone/>
            </a:pPr>
            <a:r>
              <a:rPr lang="en-US" sz="2200"/>
              <a:t>As</a:t>
            </a:r>
            <a:r>
              <a:rPr lang="en-US" sz="2200"/>
              <a:t>ynchronous data request</a:t>
            </a:r>
            <a:endParaRPr b="1" sz="2200"/>
          </a:p>
          <a:p>
            <a:pPr indent="-342900" lvl="0" marL="457200" rtl="0" algn="l">
              <a:lnSpc>
                <a:spcPct val="100000"/>
              </a:lnSpc>
              <a:spcBef>
                <a:spcPts val="1000"/>
              </a:spcBef>
              <a:spcAft>
                <a:spcPts val="0"/>
              </a:spcAft>
              <a:buSzPts val="1800"/>
              <a:buChar char="●"/>
            </a:pPr>
            <a:r>
              <a:rPr lang="en-US" sz="1800"/>
              <a:t>Slower</a:t>
            </a:r>
            <a:endParaRPr sz="1800"/>
          </a:p>
          <a:p>
            <a:pPr indent="-342900" lvl="0" marL="457200" rtl="0" algn="l">
              <a:lnSpc>
                <a:spcPct val="100000"/>
              </a:lnSpc>
              <a:spcBef>
                <a:spcPts val="1000"/>
              </a:spcBef>
              <a:spcAft>
                <a:spcPts val="0"/>
              </a:spcAft>
              <a:buSzPts val="1800"/>
              <a:buChar char="●"/>
            </a:pPr>
            <a:r>
              <a:rPr lang="en-US" sz="1800"/>
              <a:t>Can return data as either JSON, CSV, or as netCDF (default)</a:t>
            </a:r>
            <a:endParaRPr sz="1800"/>
          </a:p>
          <a:p>
            <a:pPr indent="-342900" lvl="0" marL="457200" rtl="0" algn="l">
              <a:lnSpc>
                <a:spcPct val="100000"/>
              </a:lnSpc>
              <a:spcBef>
                <a:spcPts val="1000"/>
              </a:spcBef>
              <a:spcAft>
                <a:spcPts val="0"/>
              </a:spcAft>
              <a:buSzPts val="1800"/>
              <a:buChar char="●"/>
            </a:pPr>
            <a:r>
              <a:rPr lang="en-US" sz="1800"/>
              <a:t>No data point limit</a:t>
            </a:r>
            <a:endParaRPr sz="1800"/>
          </a:p>
          <a:p>
            <a:pPr indent="-342900" lvl="0" marL="457200" rtl="0" algn="l">
              <a:lnSpc>
                <a:spcPct val="100000"/>
              </a:lnSpc>
              <a:spcBef>
                <a:spcPts val="1000"/>
              </a:spcBef>
              <a:spcAft>
                <a:spcPts val="0"/>
              </a:spcAft>
              <a:buSzPts val="1800"/>
              <a:buChar char="●"/>
            </a:pPr>
            <a:r>
              <a:rPr lang="en-US" sz="1800"/>
              <a:t>Request Specifications</a:t>
            </a:r>
            <a:endParaRPr sz="1800"/>
          </a:p>
          <a:p>
            <a:pPr indent="-342900" lvl="1" marL="914400" rtl="0" algn="l">
              <a:lnSpc>
                <a:spcPct val="100000"/>
              </a:lnSpc>
              <a:spcBef>
                <a:spcPts val="1000"/>
              </a:spcBef>
              <a:spcAft>
                <a:spcPts val="0"/>
              </a:spcAft>
              <a:buSzPts val="1800"/>
              <a:buChar char="○"/>
            </a:pPr>
            <a:r>
              <a:rPr lang="en-US" sz="1800"/>
              <a:t>limit (required): if not specified, defaults netCDF </a:t>
            </a:r>
            <a:endParaRPr sz="1800"/>
          </a:p>
          <a:p>
            <a:pPr indent="-342900" lvl="1" marL="914400" rtl="0" algn="l">
              <a:lnSpc>
                <a:spcPct val="100000"/>
              </a:lnSpc>
              <a:spcBef>
                <a:spcPts val="1000"/>
              </a:spcBef>
              <a:spcAft>
                <a:spcPts val="0"/>
              </a:spcAft>
              <a:buSzPts val="1800"/>
              <a:buChar char="○"/>
            </a:pPr>
            <a:r>
              <a:rPr lang="en-US" sz="1800"/>
              <a:t>beginDT (optional): start date as YYYY-mm-ddTHH:MM:SS.fffZ format</a:t>
            </a:r>
            <a:endParaRPr sz="1800"/>
          </a:p>
          <a:p>
            <a:pPr indent="-342900" lvl="1" marL="914400" rtl="0" algn="l">
              <a:lnSpc>
                <a:spcPct val="100000"/>
              </a:lnSpc>
              <a:spcBef>
                <a:spcPts val="1000"/>
              </a:spcBef>
              <a:spcAft>
                <a:spcPts val="0"/>
              </a:spcAft>
              <a:buSzPts val="1800"/>
              <a:buChar char="○"/>
            </a:pPr>
            <a:r>
              <a:rPr lang="en-US" sz="1800"/>
              <a:t>endDT (optional): end date in same format as beginDT</a:t>
            </a:r>
            <a:endParaRPr sz="1800"/>
          </a:p>
          <a:p>
            <a:pPr indent="-342900" lvl="1" marL="914400" rtl="0" algn="l">
              <a:lnSpc>
                <a:spcPct val="100000"/>
              </a:lnSpc>
              <a:spcBef>
                <a:spcPts val="1000"/>
              </a:spcBef>
              <a:spcAft>
                <a:spcPts val="0"/>
              </a:spcAft>
              <a:buSzPts val="1800"/>
              <a:buChar char="○"/>
            </a:pPr>
            <a:r>
              <a:rPr lang="en-US" sz="1800"/>
              <a:t>parameters (optional): numeric IDs of which parameters to get </a:t>
            </a:r>
            <a:endParaRPr sz="1800"/>
          </a:p>
          <a:p>
            <a:pPr indent="-342900" lvl="1" marL="914400" rtl="0" algn="l">
              <a:lnSpc>
                <a:spcPct val="100000"/>
              </a:lnSpc>
              <a:spcBef>
                <a:spcPts val="1000"/>
              </a:spcBef>
              <a:spcAft>
                <a:spcPts val="0"/>
              </a:spcAft>
              <a:buSzPts val="1800"/>
              <a:buChar char="○"/>
            </a:pPr>
            <a:r>
              <a:rPr lang="en-US" sz="1800"/>
              <a:t>include_provenance (optional, default False): include a </a:t>
            </a:r>
            <a:r>
              <a:rPr lang="en-US" sz="1800"/>
              <a:t>provenance</a:t>
            </a:r>
            <a:r>
              <a:rPr lang="en-US" sz="1800"/>
              <a:t> file which specifies data processing paths</a:t>
            </a:r>
            <a:endParaRPr sz="1800"/>
          </a:p>
          <a:p>
            <a:pPr indent="-342900" lvl="1" marL="914400" rtl="0" algn="l">
              <a:lnSpc>
                <a:spcPct val="100000"/>
              </a:lnSpc>
              <a:spcBef>
                <a:spcPts val="1000"/>
              </a:spcBef>
              <a:spcAft>
                <a:spcPts val="1000"/>
              </a:spcAft>
              <a:buSzPts val="1800"/>
              <a:buChar char="○"/>
            </a:pPr>
            <a:r>
              <a:rPr lang="en-US" sz="1800"/>
              <a:t>include_annotations (optional, default False): include a file with data annotations </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ph idx="1" type="body"/>
          </p:nvPr>
        </p:nvSpPr>
        <p:spPr>
          <a:xfrm>
            <a:off x="448475" y="0"/>
            <a:ext cx="10987800" cy="118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3900"/>
              <a:buNone/>
            </a:pPr>
            <a:r>
              <a:rPr b="1" lang="en-US" sz="3600"/>
              <a:t>Requesting Data: Asynchronous</a:t>
            </a:r>
            <a:endParaRPr sz="3600"/>
          </a:p>
        </p:txBody>
      </p:sp>
      <p:cxnSp>
        <p:nvCxnSpPr>
          <p:cNvPr id="222" name="Google Shape;222;p32"/>
          <p:cNvCxnSpPr/>
          <p:nvPr/>
        </p:nvCxnSpPr>
        <p:spPr>
          <a:xfrm flipH="1" rot="10800000">
            <a:off x="457825" y="1186700"/>
            <a:ext cx="10978500" cy="18600"/>
          </a:xfrm>
          <a:prstGeom prst="straightConnector1">
            <a:avLst/>
          </a:prstGeom>
          <a:noFill/>
          <a:ln cap="flat" cmpd="sng" w="38100">
            <a:solidFill>
              <a:schemeClr val="accent2"/>
            </a:solidFill>
            <a:prstDash val="solid"/>
            <a:round/>
            <a:headEnd len="med" w="med" type="none"/>
            <a:tailEnd len="med" w="med" type="none"/>
          </a:ln>
        </p:spPr>
      </p:cxnSp>
      <p:sp>
        <p:nvSpPr>
          <p:cNvPr id="223" name="Google Shape;223;p32"/>
          <p:cNvSpPr txBox="1"/>
          <p:nvPr>
            <p:ph idx="2" type="body"/>
          </p:nvPr>
        </p:nvSpPr>
        <p:spPr>
          <a:xfrm>
            <a:off x="457845" y="1451925"/>
            <a:ext cx="10987800" cy="43275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None/>
            </a:pPr>
            <a:r>
              <a:rPr lang="en-US" sz="2200"/>
              <a:t>Building a request</a:t>
            </a:r>
            <a:endParaRPr sz="2200"/>
          </a:p>
          <a:p>
            <a:pPr indent="-342900" lvl="0" marL="457200" rtl="0" algn="l">
              <a:lnSpc>
                <a:spcPct val="100000"/>
              </a:lnSpc>
              <a:spcBef>
                <a:spcPts val="1000"/>
              </a:spcBef>
              <a:spcAft>
                <a:spcPts val="0"/>
              </a:spcAft>
              <a:buSzPts val="1800"/>
              <a:buChar char="●"/>
            </a:pPr>
            <a:r>
              <a:rPr lang="en-US" sz="1800"/>
              <a:t>Want dissolved oxygen data for the year of 2015 from Ocean Station Papa Flanking Mooring A oxygen sensor</a:t>
            </a:r>
            <a:endParaRPr sz="1800"/>
          </a:p>
          <a:p>
            <a:pPr indent="-342900" lvl="0" marL="457200" rtl="0" algn="l">
              <a:lnSpc>
                <a:spcPct val="100000"/>
              </a:lnSpc>
              <a:spcBef>
                <a:spcPts val="1000"/>
              </a:spcBef>
              <a:spcAft>
                <a:spcPts val="0"/>
              </a:spcAft>
              <a:buSzPts val="1800"/>
              <a:buChar char="●"/>
            </a:pPr>
            <a:r>
              <a:rPr lang="en-US" sz="1800"/>
              <a:t>Specifications</a:t>
            </a:r>
            <a:endParaRPr sz="1800"/>
          </a:p>
          <a:p>
            <a:pPr indent="-342900" lvl="1" marL="914400" rtl="0" algn="l">
              <a:lnSpc>
                <a:spcPct val="100000"/>
              </a:lnSpc>
              <a:spcBef>
                <a:spcPts val="1000"/>
              </a:spcBef>
              <a:spcAft>
                <a:spcPts val="0"/>
              </a:spcAft>
              <a:buSzPts val="1800"/>
              <a:buChar char="○"/>
            </a:pPr>
            <a:r>
              <a:rPr lang="en-US" sz="1800"/>
              <a:t>beginDT: 2015-01-01T00:00:00.000Z</a:t>
            </a:r>
            <a:endParaRPr sz="1800"/>
          </a:p>
          <a:p>
            <a:pPr indent="-342900" lvl="1" marL="914400" rtl="0" algn="l">
              <a:lnSpc>
                <a:spcPct val="100000"/>
              </a:lnSpc>
              <a:spcBef>
                <a:spcPts val="1000"/>
              </a:spcBef>
              <a:spcAft>
                <a:spcPts val="0"/>
              </a:spcAft>
              <a:buSzPts val="1800"/>
              <a:buChar char="○"/>
            </a:pPr>
            <a:r>
              <a:rPr lang="en-US" sz="1800"/>
              <a:t>endDT: 2016-01-01T00:00:00.000Z</a:t>
            </a:r>
            <a:endParaRPr sz="1800"/>
          </a:p>
          <a:p>
            <a:pPr indent="-342900" lvl="1" marL="914400" rtl="0" algn="l">
              <a:lnSpc>
                <a:spcPct val="100000"/>
              </a:lnSpc>
              <a:spcBef>
                <a:spcPts val="1000"/>
              </a:spcBef>
              <a:spcAft>
                <a:spcPts val="0"/>
              </a:spcAft>
              <a:buSzPts val="1800"/>
              <a:buChar char="○"/>
            </a:pPr>
            <a:r>
              <a:rPr lang="en-US" sz="1800"/>
              <a:t>parameters: 7 (time), 14 (dissolved oxygen)</a:t>
            </a:r>
            <a:endParaRPr sz="1800"/>
          </a:p>
          <a:p>
            <a:pPr indent="-342900" lvl="0" marL="457200" rtl="0" algn="l">
              <a:lnSpc>
                <a:spcPct val="100000"/>
              </a:lnSpc>
              <a:spcBef>
                <a:spcPts val="1000"/>
              </a:spcBef>
              <a:spcAft>
                <a:spcPts val="0"/>
              </a:spcAft>
              <a:buSzPts val="1800"/>
              <a:buChar char="●"/>
            </a:pPr>
            <a:r>
              <a:rPr lang="en-US" sz="1800"/>
              <a:t>Example Request</a:t>
            </a:r>
            <a:endParaRPr sz="1800"/>
          </a:p>
          <a:p>
            <a:pPr indent="-342900" lvl="1" marL="914400" rtl="0" algn="l">
              <a:lnSpc>
                <a:spcPct val="100000"/>
              </a:lnSpc>
              <a:spcBef>
                <a:spcPts val="1000"/>
              </a:spcBef>
              <a:spcAft>
                <a:spcPts val="1000"/>
              </a:spcAft>
              <a:buSzPts val="1800"/>
              <a:buChar char="○"/>
            </a:pPr>
            <a:r>
              <a:rPr b="1" lang="en-US" sz="1800"/>
              <a:t>m2m/12576/sensor/inv/GP03FLMA/RIS01/03-DOSTAD000/recovered_host/dosta_abcdjm_sio_instrument_recovered?beginDT=2015-01-01T00:00:00.000Z&amp;endDT=2016-01-01T00:00:00.000Z&amp;parameters=7,14</a:t>
            </a:r>
            <a:endParaRPr b="1"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idx="1" type="body"/>
          </p:nvPr>
        </p:nvSpPr>
        <p:spPr>
          <a:xfrm>
            <a:off x="448475" y="0"/>
            <a:ext cx="10987800" cy="118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3900"/>
              <a:buNone/>
            </a:pPr>
            <a:r>
              <a:rPr b="1" lang="en-US" sz="3600"/>
              <a:t>Requesting Data: Asynchronous</a:t>
            </a:r>
            <a:endParaRPr sz="3600"/>
          </a:p>
        </p:txBody>
      </p:sp>
      <p:cxnSp>
        <p:nvCxnSpPr>
          <p:cNvPr id="229" name="Google Shape;229;p33"/>
          <p:cNvCxnSpPr/>
          <p:nvPr/>
        </p:nvCxnSpPr>
        <p:spPr>
          <a:xfrm flipH="1" rot="10800000">
            <a:off x="457825" y="1186700"/>
            <a:ext cx="10978500" cy="18600"/>
          </a:xfrm>
          <a:prstGeom prst="straightConnector1">
            <a:avLst/>
          </a:prstGeom>
          <a:noFill/>
          <a:ln cap="flat" cmpd="sng" w="38100">
            <a:solidFill>
              <a:schemeClr val="accent2"/>
            </a:solidFill>
            <a:prstDash val="solid"/>
            <a:round/>
            <a:headEnd len="med" w="med" type="none"/>
            <a:tailEnd len="med" w="med" type="none"/>
          </a:ln>
        </p:spPr>
      </p:cxnSp>
      <p:pic>
        <p:nvPicPr>
          <p:cNvPr id="230" name="Google Shape;230;p33"/>
          <p:cNvPicPr preferRelativeResize="0"/>
          <p:nvPr/>
        </p:nvPicPr>
        <p:blipFill rotWithShape="1">
          <a:blip r:embed="rId3">
            <a:alphaModFix/>
          </a:blip>
          <a:srcRect b="0" l="0" r="6742" t="0"/>
          <a:stretch/>
        </p:blipFill>
        <p:spPr>
          <a:xfrm>
            <a:off x="399750" y="1572975"/>
            <a:ext cx="11085251" cy="752525"/>
          </a:xfrm>
          <a:prstGeom prst="rect">
            <a:avLst/>
          </a:prstGeom>
          <a:noFill/>
          <a:ln cap="flat" cmpd="sng" w="9525">
            <a:solidFill>
              <a:schemeClr val="dk2"/>
            </a:solidFill>
            <a:prstDash val="solid"/>
            <a:round/>
            <a:headEnd len="sm" w="sm" type="none"/>
            <a:tailEnd len="sm" w="sm" type="none"/>
          </a:ln>
        </p:spPr>
      </p:pic>
      <p:pic>
        <p:nvPicPr>
          <p:cNvPr id="231" name="Google Shape;231;p33"/>
          <p:cNvPicPr preferRelativeResize="0"/>
          <p:nvPr/>
        </p:nvPicPr>
        <p:blipFill>
          <a:blip r:embed="rId4">
            <a:alphaModFix/>
          </a:blip>
          <a:stretch>
            <a:fillRect/>
          </a:stretch>
        </p:blipFill>
        <p:spPr>
          <a:xfrm>
            <a:off x="136588" y="2701825"/>
            <a:ext cx="11918824" cy="4052125"/>
          </a:xfrm>
          <a:prstGeom prst="rect">
            <a:avLst/>
          </a:prstGeom>
          <a:noFill/>
          <a:ln cap="flat" cmpd="sng" w="9525">
            <a:solidFill>
              <a:schemeClr val="dk2"/>
            </a:solidFill>
            <a:prstDash val="solid"/>
            <a:round/>
            <a:headEnd len="sm" w="sm" type="none"/>
            <a:tailEnd len="sm" w="sm" type="none"/>
          </a:ln>
        </p:spPr>
      </p:pic>
      <p:sp>
        <p:nvSpPr>
          <p:cNvPr id="232" name="Google Shape;232;p33"/>
          <p:cNvSpPr/>
          <p:nvPr/>
        </p:nvSpPr>
        <p:spPr>
          <a:xfrm>
            <a:off x="126200" y="2693200"/>
            <a:ext cx="11978400" cy="2040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3"/>
          <p:cNvSpPr/>
          <p:nvPr/>
        </p:nvSpPr>
        <p:spPr>
          <a:xfrm>
            <a:off x="126200" y="4385100"/>
            <a:ext cx="11978400" cy="272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3"/>
          <p:cNvSpPr/>
          <p:nvPr/>
        </p:nvSpPr>
        <p:spPr>
          <a:xfrm>
            <a:off x="106800" y="6549950"/>
            <a:ext cx="11978400" cy="204000"/>
          </a:xfrm>
          <a:prstGeom prst="roundRect">
            <a:avLst>
              <a:gd fmla="val 16667" name="adj"/>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3"/>
          <p:cNvSpPr/>
          <p:nvPr/>
        </p:nvSpPr>
        <p:spPr>
          <a:xfrm>
            <a:off x="106800" y="4181100"/>
            <a:ext cx="11978400" cy="204000"/>
          </a:xfrm>
          <a:prstGeom prst="roundRect">
            <a:avLst>
              <a:gd fmla="val 16667" name="adj"/>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3"/>
          <p:cNvSpPr txBox="1"/>
          <p:nvPr/>
        </p:nvSpPr>
        <p:spPr>
          <a:xfrm>
            <a:off x="399750" y="1186700"/>
            <a:ext cx="4338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Step 1: Get THREDDS server url from M2M</a:t>
            </a:r>
            <a:endParaRPr sz="1600">
              <a:solidFill>
                <a:schemeClr val="dk1"/>
              </a:solidFill>
            </a:endParaRPr>
          </a:p>
        </p:txBody>
      </p:sp>
      <p:sp>
        <p:nvSpPr>
          <p:cNvPr id="237" name="Google Shape;237;p33"/>
          <p:cNvSpPr txBox="1"/>
          <p:nvPr/>
        </p:nvSpPr>
        <p:spPr>
          <a:xfrm>
            <a:off x="126200" y="2325500"/>
            <a:ext cx="5610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Step 2: Get dataset catalog using THREDDS server url</a:t>
            </a:r>
            <a:endParaRPr sz="1600">
              <a:solidFill>
                <a:schemeClr val="dk1"/>
              </a:solidFill>
            </a:endParaRPr>
          </a:p>
        </p:txBody>
      </p:sp>
      <p:sp>
        <p:nvSpPr>
          <p:cNvPr id="238" name="Google Shape;238;p33"/>
          <p:cNvSpPr/>
          <p:nvPr/>
        </p:nvSpPr>
        <p:spPr>
          <a:xfrm>
            <a:off x="456225" y="1727850"/>
            <a:ext cx="10872000" cy="2040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idx="1" type="body"/>
          </p:nvPr>
        </p:nvSpPr>
        <p:spPr>
          <a:xfrm>
            <a:off x="448475" y="0"/>
            <a:ext cx="10987800" cy="118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3900"/>
              <a:buNone/>
            </a:pPr>
            <a:r>
              <a:rPr b="1" lang="en-US" sz="3600"/>
              <a:t>Requesting Data: Asynchronous</a:t>
            </a:r>
            <a:endParaRPr sz="3600"/>
          </a:p>
        </p:txBody>
      </p:sp>
      <p:cxnSp>
        <p:nvCxnSpPr>
          <p:cNvPr id="244" name="Google Shape;244;p34"/>
          <p:cNvCxnSpPr/>
          <p:nvPr/>
        </p:nvCxnSpPr>
        <p:spPr>
          <a:xfrm flipH="1" rot="10800000">
            <a:off x="457825" y="1186700"/>
            <a:ext cx="10978500" cy="18600"/>
          </a:xfrm>
          <a:prstGeom prst="straightConnector1">
            <a:avLst/>
          </a:prstGeom>
          <a:noFill/>
          <a:ln cap="flat" cmpd="sng" w="38100">
            <a:solidFill>
              <a:schemeClr val="accent2"/>
            </a:solidFill>
            <a:prstDash val="solid"/>
            <a:round/>
            <a:headEnd len="med" w="med" type="none"/>
            <a:tailEnd len="med" w="med" type="none"/>
          </a:ln>
        </p:spPr>
      </p:cxnSp>
      <p:sp>
        <p:nvSpPr>
          <p:cNvPr id="245" name="Google Shape;245;p34"/>
          <p:cNvSpPr txBox="1"/>
          <p:nvPr/>
        </p:nvSpPr>
        <p:spPr>
          <a:xfrm>
            <a:off x="408250" y="2644050"/>
            <a:ext cx="109878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a:solidFill>
                  <a:schemeClr val="dk1"/>
                </a:solidFill>
              </a:rPr>
              <a:t>See Chris Wingard’s Breakout session</a:t>
            </a:r>
            <a:endParaRPr sz="3000">
              <a:solidFill>
                <a:schemeClr val="dk1"/>
              </a:solidFill>
            </a:endParaRPr>
          </a:p>
          <a:p>
            <a:pPr indent="0" lvl="0" marL="0" rtl="0" algn="ctr">
              <a:spcBef>
                <a:spcPts val="0"/>
              </a:spcBef>
              <a:spcAft>
                <a:spcPts val="0"/>
              </a:spcAft>
              <a:buNone/>
            </a:pPr>
            <a:r>
              <a:rPr b="1" lang="en-US" sz="3000">
                <a:solidFill>
                  <a:schemeClr val="dk1"/>
                </a:solidFill>
              </a:rPr>
              <a:t>“Navigating THREDDS &amp; ERDDAP”</a:t>
            </a:r>
            <a:endParaRPr b="1" sz="3000">
              <a:solidFill>
                <a:schemeClr val="dk1"/>
              </a:solidFill>
            </a:endParaRPr>
          </a:p>
          <a:p>
            <a:pPr indent="0" lvl="0" marL="0" rtl="0" algn="ctr">
              <a:spcBef>
                <a:spcPts val="0"/>
              </a:spcBef>
              <a:spcAft>
                <a:spcPts val="0"/>
              </a:spcAft>
              <a:buNone/>
            </a:pPr>
            <a:r>
              <a:rPr lang="en-US" sz="3000">
                <a:solidFill>
                  <a:schemeClr val="dk1"/>
                </a:solidFill>
              </a:rPr>
              <a:t>for more info</a:t>
            </a:r>
            <a:endParaRPr sz="30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5"/>
          <p:cNvSpPr txBox="1"/>
          <p:nvPr>
            <p:ph idx="1" type="body"/>
          </p:nvPr>
        </p:nvSpPr>
        <p:spPr>
          <a:xfrm>
            <a:off x="448475" y="0"/>
            <a:ext cx="10987800" cy="118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3900"/>
              <a:buNone/>
            </a:pPr>
            <a:r>
              <a:rPr b="1" lang="en-US" sz="3600"/>
              <a:t>Requesting Data: Asynchronous</a:t>
            </a:r>
            <a:endParaRPr sz="3600"/>
          </a:p>
        </p:txBody>
      </p:sp>
      <p:cxnSp>
        <p:nvCxnSpPr>
          <p:cNvPr id="251" name="Google Shape;251;p35"/>
          <p:cNvCxnSpPr/>
          <p:nvPr/>
        </p:nvCxnSpPr>
        <p:spPr>
          <a:xfrm flipH="1" rot="10800000">
            <a:off x="457825" y="1186700"/>
            <a:ext cx="10978500" cy="18600"/>
          </a:xfrm>
          <a:prstGeom prst="straightConnector1">
            <a:avLst/>
          </a:prstGeom>
          <a:noFill/>
          <a:ln cap="flat" cmpd="sng" w="38100">
            <a:solidFill>
              <a:schemeClr val="accent2"/>
            </a:solidFill>
            <a:prstDash val="solid"/>
            <a:round/>
            <a:headEnd len="med" w="med" type="none"/>
            <a:tailEnd len="med" w="med" type="none"/>
          </a:ln>
        </p:spPr>
      </p:cxnSp>
      <p:pic>
        <p:nvPicPr>
          <p:cNvPr id="252" name="Google Shape;252;p35"/>
          <p:cNvPicPr preferRelativeResize="0"/>
          <p:nvPr/>
        </p:nvPicPr>
        <p:blipFill>
          <a:blip r:embed="rId3">
            <a:alphaModFix/>
          </a:blip>
          <a:stretch>
            <a:fillRect/>
          </a:stretch>
        </p:blipFill>
        <p:spPr>
          <a:xfrm>
            <a:off x="746525" y="1858300"/>
            <a:ext cx="5962650" cy="3514725"/>
          </a:xfrm>
          <a:prstGeom prst="rect">
            <a:avLst/>
          </a:prstGeom>
          <a:noFill/>
          <a:ln cap="flat" cmpd="sng" w="9525">
            <a:solidFill>
              <a:schemeClr val="dk2"/>
            </a:solidFill>
            <a:prstDash val="solid"/>
            <a:round/>
            <a:headEnd len="sm" w="sm" type="none"/>
            <a:tailEnd len="sm" w="sm" type="none"/>
          </a:ln>
        </p:spPr>
      </p:pic>
      <p:pic>
        <p:nvPicPr>
          <p:cNvPr id="253" name="Google Shape;253;p35"/>
          <p:cNvPicPr preferRelativeResize="0"/>
          <p:nvPr/>
        </p:nvPicPr>
        <p:blipFill rotWithShape="1">
          <a:blip r:embed="rId4">
            <a:alphaModFix/>
          </a:blip>
          <a:srcRect b="0" l="0" r="26019" t="0"/>
          <a:stretch/>
        </p:blipFill>
        <p:spPr>
          <a:xfrm>
            <a:off x="7089650" y="51488"/>
            <a:ext cx="4561026" cy="6755026"/>
          </a:xfrm>
          <a:prstGeom prst="rect">
            <a:avLst/>
          </a:prstGeom>
          <a:noFill/>
          <a:ln cap="flat" cmpd="sng" w="9525">
            <a:solidFill>
              <a:schemeClr val="dk2"/>
            </a:solidFill>
            <a:prstDash val="solid"/>
            <a:round/>
            <a:headEnd len="sm" w="sm" type="none"/>
            <a:tailEnd len="sm" w="sm" type="none"/>
          </a:ln>
        </p:spPr>
      </p:pic>
      <p:sp>
        <p:nvSpPr>
          <p:cNvPr id="254" name="Google Shape;254;p35"/>
          <p:cNvSpPr txBox="1"/>
          <p:nvPr/>
        </p:nvSpPr>
        <p:spPr>
          <a:xfrm>
            <a:off x="746525" y="1458100"/>
            <a:ext cx="5962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Opened netCDF files as a dataset using xarray:</a:t>
            </a:r>
            <a:endParaRPr sz="16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6"/>
          <p:cNvSpPr txBox="1"/>
          <p:nvPr>
            <p:ph idx="1" type="body"/>
          </p:nvPr>
        </p:nvSpPr>
        <p:spPr>
          <a:xfrm>
            <a:off x="448475" y="0"/>
            <a:ext cx="10987800" cy="118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3900"/>
              <a:buNone/>
            </a:pPr>
            <a:r>
              <a:rPr b="1" lang="en-US" sz="3600"/>
              <a:t>The Data</a:t>
            </a:r>
            <a:endParaRPr sz="3600"/>
          </a:p>
        </p:txBody>
      </p:sp>
      <p:cxnSp>
        <p:nvCxnSpPr>
          <p:cNvPr id="260" name="Google Shape;260;p36"/>
          <p:cNvCxnSpPr/>
          <p:nvPr/>
        </p:nvCxnSpPr>
        <p:spPr>
          <a:xfrm flipH="1" rot="10800000">
            <a:off x="457825" y="1186700"/>
            <a:ext cx="10978500" cy="18600"/>
          </a:xfrm>
          <a:prstGeom prst="straightConnector1">
            <a:avLst/>
          </a:prstGeom>
          <a:noFill/>
          <a:ln cap="flat" cmpd="sng" w="38100">
            <a:solidFill>
              <a:schemeClr val="accent2"/>
            </a:solidFill>
            <a:prstDash val="solid"/>
            <a:round/>
            <a:headEnd len="med" w="med" type="none"/>
            <a:tailEnd len="med" w="med" type="none"/>
          </a:ln>
        </p:spPr>
      </p:cxnSp>
      <p:pic>
        <p:nvPicPr>
          <p:cNvPr id="261" name="Google Shape;261;p36"/>
          <p:cNvPicPr preferRelativeResize="0"/>
          <p:nvPr/>
        </p:nvPicPr>
        <p:blipFill rotWithShape="1">
          <a:blip r:embed="rId3">
            <a:alphaModFix/>
          </a:blip>
          <a:srcRect b="0" l="0" r="33492" t="0"/>
          <a:stretch/>
        </p:blipFill>
        <p:spPr>
          <a:xfrm>
            <a:off x="2143149" y="1447575"/>
            <a:ext cx="7905702" cy="5340925"/>
          </a:xfrm>
          <a:prstGeom prst="rect">
            <a:avLst/>
          </a:prstGeom>
          <a:noFill/>
          <a:ln cap="flat" cmpd="sng" w="9525">
            <a:solidFill>
              <a:schemeClr val="dk2"/>
            </a:solidFill>
            <a:prstDash val="solid"/>
            <a:round/>
            <a:headEnd len="sm" w="sm" type="none"/>
            <a:tailEnd len="sm" w="sm" type="none"/>
          </a:ln>
        </p:spPr>
      </p:pic>
      <p:sp>
        <p:nvSpPr>
          <p:cNvPr id="262" name="Google Shape;262;p36"/>
          <p:cNvSpPr/>
          <p:nvPr/>
        </p:nvSpPr>
        <p:spPr>
          <a:xfrm>
            <a:off x="2845775" y="1520250"/>
            <a:ext cx="3123000" cy="17001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263" name="Google Shape;263;p36"/>
          <p:cNvSpPr/>
          <p:nvPr/>
        </p:nvSpPr>
        <p:spPr>
          <a:xfrm>
            <a:off x="5409600" y="3268012"/>
            <a:ext cx="3123000" cy="3337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idx="1" type="body"/>
          </p:nvPr>
        </p:nvSpPr>
        <p:spPr>
          <a:xfrm>
            <a:off x="448475" y="0"/>
            <a:ext cx="10987800" cy="118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3900"/>
              <a:buNone/>
            </a:pPr>
            <a:r>
              <a:rPr b="1" lang="en-US" sz="3600"/>
              <a:t>OOI’s API: Machine-to-Machine (M2M)</a:t>
            </a:r>
            <a:endParaRPr sz="3600"/>
          </a:p>
        </p:txBody>
      </p:sp>
      <p:cxnSp>
        <p:nvCxnSpPr>
          <p:cNvPr id="100" name="Google Shape;100;p19"/>
          <p:cNvCxnSpPr/>
          <p:nvPr/>
        </p:nvCxnSpPr>
        <p:spPr>
          <a:xfrm flipH="1" rot="10800000">
            <a:off x="457825" y="1186700"/>
            <a:ext cx="10978500" cy="18600"/>
          </a:xfrm>
          <a:prstGeom prst="straightConnector1">
            <a:avLst/>
          </a:prstGeom>
          <a:noFill/>
          <a:ln cap="flat" cmpd="sng" w="38100">
            <a:solidFill>
              <a:schemeClr val="accent2"/>
            </a:solidFill>
            <a:prstDash val="solid"/>
            <a:round/>
            <a:headEnd len="med" w="med" type="none"/>
            <a:tailEnd len="med" w="med" type="none"/>
          </a:ln>
        </p:spPr>
      </p:cxnSp>
      <p:sp>
        <p:nvSpPr>
          <p:cNvPr id="101" name="Google Shape;101;p19"/>
          <p:cNvSpPr txBox="1"/>
          <p:nvPr>
            <p:ph idx="2" type="body"/>
          </p:nvPr>
        </p:nvSpPr>
        <p:spPr>
          <a:xfrm>
            <a:off x="457850" y="1286500"/>
            <a:ext cx="10987800" cy="4492800"/>
          </a:xfrm>
          <a:prstGeom prst="rect">
            <a:avLst/>
          </a:prstGeom>
          <a:noFill/>
          <a:ln>
            <a:noFill/>
          </a:ln>
        </p:spPr>
        <p:txBody>
          <a:bodyPr anchorCtr="0" anchor="t" bIns="45700" lIns="91425" spcFirstLastPara="1" rIns="91425" wrap="square" tIns="45700">
            <a:noAutofit/>
          </a:bodyPr>
          <a:lstStyle/>
          <a:p>
            <a:pPr indent="-368300" lvl="0" marL="457200" rtl="0" algn="l">
              <a:lnSpc>
                <a:spcPct val="90000"/>
              </a:lnSpc>
              <a:spcBef>
                <a:spcPts val="0"/>
              </a:spcBef>
              <a:spcAft>
                <a:spcPts val="0"/>
              </a:spcAft>
              <a:buSzPts val="2200"/>
              <a:buChar char="●"/>
            </a:pPr>
            <a:r>
              <a:rPr lang="en-US" sz="2200"/>
              <a:t>What</a:t>
            </a:r>
            <a:r>
              <a:rPr lang="en-US" sz="2200"/>
              <a:t> is M2M?</a:t>
            </a:r>
            <a:endParaRPr sz="2200"/>
          </a:p>
          <a:p>
            <a:pPr indent="-330200" lvl="1" marL="914400" rtl="0" algn="l">
              <a:lnSpc>
                <a:spcPct val="90000"/>
              </a:lnSpc>
              <a:spcBef>
                <a:spcPts val="0"/>
              </a:spcBef>
              <a:spcAft>
                <a:spcPts val="0"/>
              </a:spcAft>
              <a:buSzPts val="1600"/>
              <a:buChar char="○"/>
            </a:pPr>
            <a:r>
              <a:rPr lang="en-US" sz="1600"/>
              <a:t>M2M is the name for OOI’s Application Programming Interface (API)</a:t>
            </a:r>
            <a:endParaRPr sz="1600"/>
          </a:p>
          <a:p>
            <a:pPr indent="-330200" lvl="1" marL="914400" rtl="0" algn="l">
              <a:lnSpc>
                <a:spcPct val="90000"/>
              </a:lnSpc>
              <a:spcBef>
                <a:spcPts val="0"/>
              </a:spcBef>
              <a:spcAft>
                <a:spcPts val="0"/>
              </a:spcAft>
              <a:buSzPts val="1600"/>
              <a:buChar char="○"/>
            </a:pPr>
            <a:r>
              <a:rPr lang="en-US" sz="1600"/>
              <a:t>M2M allows for the programmatic access (i.e. scripting) to OOI’s data and metadata</a:t>
            </a:r>
            <a:endParaRPr sz="1600"/>
          </a:p>
          <a:p>
            <a:pPr indent="-330200" lvl="1" marL="914400" rtl="0" algn="l">
              <a:lnSpc>
                <a:spcPct val="90000"/>
              </a:lnSpc>
              <a:spcBef>
                <a:spcPts val="0"/>
              </a:spcBef>
              <a:spcAft>
                <a:spcPts val="0"/>
              </a:spcAft>
              <a:buSzPts val="1600"/>
              <a:buChar char="○"/>
            </a:pPr>
            <a:r>
              <a:rPr lang="en-US" sz="1600"/>
              <a:t>Allows for download of data in </a:t>
            </a:r>
            <a:r>
              <a:rPr b="1" lang="en-US" sz="1600"/>
              <a:t>JSON, netCDF, </a:t>
            </a:r>
            <a:r>
              <a:rPr lang="en-US" sz="1600"/>
              <a:t>and </a:t>
            </a:r>
            <a:r>
              <a:rPr b="1" lang="en-US" sz="1600"/>
              <a:t>csv</a:t>
            </a:r>
            <a:r>
              <a:rPr lang="en-US" sz="1600"/>
              <a:t> formats from OOI’s THREDDS server</a:t>
            </a:r>
            <a:endParaRPr sz="1600"/>
          </a:p>
          <a:p>
            <a:pPr indent="-330200" lvl="1" marL="914400" rtl="0" algn="l">
              <a:lnSpc>
                <a:spcPct val="90000"/>
              </a:lnSpc>
              <a:spcBef>
                <a:spcPts val="0"/>
              </a:spcBef>
              <a:spcAft>
                <a:spcPts val="0"/>
              </a:spcAft>
              <a:buSzPts val="1600"/>
              <a:buChar char="○"/>
            </a:pPr>
            <a:r>
              <a:rPr lang="en-US" sz="1600"/>
              <a:t>Language agnostic:</a:t>
            </a:r>
            <a:endParaRPr sz="1600"/>
          </a:p>
          <a:p>
            <a:pPr indent="-317500" lvl="2" marL="1371600" rtl="0" algn="l">
              <a:lnSpc>
                <a:spcPct val="90000"/>
              </a:lnSpc>
              <a:spcBef>
                <a:spcPts val="0"/>
              </a:spcBef>
              <a:spcAft>
                <a:spcPts val="0"/>
              </a:spcAft>
              <a:buSzPts val="1400"/>
              <a:buChar char="■"/>
            </a:pPr>
            <a:r>
              <a:rPr lang="en-US" sz="1400"/>
              <a:t>Examples principally utilize either Python or MatLab</a:t>
            </a:r>
            <a:endParaRPr sz="1400"/>
          </a:p>
          <a:p>
            <a:pPr indent="-317500" lvl="2" marL="1371600" rtl="0" algn="l">
              <a:lnSpc>
                <a:spcPct val="90000"/>
              </a:lnSpc>
              <a:spcBef>
                <a:spcPts val="0"/>
              </a:spcBef>
              <a:spcAft>
                <a:spcPts val="0"/>
              </a:spcAft>
              <a:buSzPts val="1400"/>
              <a:buChar char="■"/>
            </a:pPr>
            <a:r>
              <a:rPr lang="en-US" sz="1400"/>
              <a:t>Developing user base for sharing of code and analysis (https://github.com/oceanobservatories/ooi-data-explorations)</a:t>
            </a:r>
            <a:endParaRPr sz="1400"/>
          </a:p>
          <a:p>
            <a:pPr indent="0" lvl="0" marL="0" rtl="0" algn="l">
              <a:lnSpc>
                <a:spcPct val="90000"/>
              </a:lnSpc>
              <a:spcBef>
                <a:spcPts val="0"/>
              </a:spcBef>
              <a:spcAft>
                <a:spcPts val="0"/>
              </a:spcAft>
              <a:buNone/>
            </a:pPr>
            <a:r>
              <a:t/>
            </a:r>
            <a:endParaRPr sz="2200"/>
          </a:p>
          <a:p>
            <a:pPr indent="-368300" lvl="0" marL="457200" rtl="0" algn="l">
              <a:lnSpc>
                <a:spcPct val="90000"/>
              </a:lnSpc>
              <a:spcBef>
                <a:spcPts val="0"/>
              </a:spcBef>
              <a:spcAft>
                <a:spcPts val="0"/>
              </a:spcAft>
              <a:buSzPts val="2200"/>
              <a:buChar char="●"/>
            </a:pPr>
            <a:r>
              <a:rPr lang="en-US" sz="2200"/>
              <a:t>What is accessible?</a:t>
            </a:r>
            <a:endParaRPr sz="2200"/>
          </a:p>
          <a:p>
            <a:pPr indent="-330200" lvl="1" marL="914400" rtl="0" algn="l">
              <a:lnSpc>
                <a:spcPct val="90000"/>
              </a:lnSpc>
              <a:spcBef>
                <a:spcPts val="0"/>
              </a:spcBef>
              <a:spcAft>
                <a:spcPts val="0"/>
              </a:spcAft>
              <a:buSzPts val="1600"/>
              <a:buChar char="○"/>
            </a:pPr>
            <a:r>
              <a:rPr lang="en-US" sz="1600"/>
              <a:t>Metadata</a:t>
            </a:r>
            <a:endParaRPr sz="1600"/>
          </a:p>
          <a:p>
            <a:pPr indent="-330200" lvl="1" marL="914400" rtl="0" algn="l">
              <a:lnSpc>
                <a:spcPct val="90000"/>
              </a:lnSpc>
              <a:spcBef>
                <a:spcPts val="0"/>
              </a:spcBef>
              <a:spcAft>
                <a:spcPts val="0"/>
              </a:spcAft>
              <a:buSzPts val="1600"/>
              <a:buChar char="○"/>
            </a:pPr>
            <a:r>
              <a:rPr lang="en-US" sz="1600"/>
              <a:t>Calibrations</a:t>
            </a:r>
            <a:endParaRPr sz="1600"/>
          </a:p>
          <a:p>
            <a:pPr indent="-330200" lvl="1" marL="914400" rtl="0" algn="l">
              <a:lnSpc>
                <a:spcPct val="90000"/>
              </a:lnSpc>
              <a:spcBef>
                <a:spcPts val="0"/>
              </a:spcBef>
              <a:spcAft>
                <a:spcPts val="0"/>
              </a:spcAft>
              <a:buSzPts val="1600"/>
              <a:buChar char="○"/>
            </a:pPr>
            <a:r>
              <a:rPr lang="en-US" sz="1600"/>
              <a:t>Deployment Information</a:t>
            </a:r>
            <a:endParaRPr sz="1600"/>
          </a:p>
          <a:p>
            <a:pPr indent="-330200" lvl="1" marL="914400" rtl="0" algn="l">
              <a:lnSpc>
                <a:spcPct val="90000"/>
              </a:lnSpc>
              <a:spcBef>
                <a:spcPts val="0"/>
              </a:spcBef>
              <a:spcAft>
                <a:spcPts val="0"/>
              </a:spcAft>
              <a:buSzPts val="1600"/>
              <a:buChar char="○"/>
            </a:pPr>
            <a:r>
              <a:rPr lang="en-US" sz="1600"/>
              <a:t>Data</a:t>
            </a:r>
            <a:endParaRPr sz="1600"/>
          </a:p>
          <a:p>
            <a:pPr indent="-317500" lvl="2" marL="1371600" rtl="0" algn="l">
              <a:lnSpc>
                <a:spcPct val="90000"/>
              </a:lnSpc>
              <a:spcBef>
                <a:spcPts val="0"/>
              </a:spcBef>
              <a:spcAft>
                <a:spcPts val="0"/>
              </a:spcAft>
              <a:buSzPts val="1400"/>
              <a:buChar char="■"/>
            </a:pPr>
            <a:r>
              <a:rPr lang="en-US" sz="1400"/>
              <a:t>Fast </a:t>
            </a:r>
            <a:r>
              <a:rPr b="1" lang="en-US" sz="1400"/>
              <a:t>synchronous</a:t>
            </a:r>
            <a:r>
              <a:rPr lang="en-US" sz="1400"/>
              <a:t> requests returned as a </a:t>
            </a:r>
            <a:r>
              <a:rPr b="1" lang="en-US" sz="1400"/>
              <a:t>JSON</a:t>
            </a:r>
            <a:r>
              <a:rPr lang="en-US" sz="1400"/>
              <a:t> object but limited data (&lt;20,000 data points)</a:t>
            </a:r>
            <a:endParaRPr sz="1400"/>
          </a:p>
          <a:p>
            <a:pPr indent="-317500" lvl="2" marL="1371600" rtl="0" algn="l">
              <a:lnSpc>
                <a:spcPct val="90000"/>
              </a:lnSpc>
              <a:spcBef>
                <a:spcPts val="0"/>
              </a:spcBef>
              <a:spcAft>
                <a:spcPts val="0"/>
              </a:spcAft>
              <a:buSzPts val="1400"/>
              <a:buChar char="■"/>
            </a:pPr>
            <a:r>
              <a:rPr lang="en-US" sz="1400"/>
              <a:t>Slower </a:t>
            </a:r>
            <a:r>
              <a:rPr b="1" lang="en-US" sz="1400"/>
              <a:t>asynchronous </a:t>
            </a:r>
            <a:r>
              <a:rPr lang="en-US" sz="1400"/>
              <a:t>requests returned as either </a:t>
            </a:r>
            <a:r>
              <a:rPr b="1" lang="en-US" sz="1400"/>
              <a:t>JSON</a:t>
            </a:r>
            <a:r>
              <a:rPr lang="en-US" sz="1400"/>
              <a:t>, </a:t>
            </a:r>
            <a:r>
              <a:rPr b="1" lang="en-US" sz="1400"/>
              <a:t>CSV</a:t>
            </a:r>
            <a:r>
              <a:rPr lang="en-US" sz="1400"/>
              <a:t>, or </a:t>
            </a:r>
            <a:r>
              <a:rPr b="1" lang="en-US" sz="1400"/>
              <a:t>netCDF</a:t>
            </a:r>
            <a:r>
              <a:rPr lang="en-US" sz="1400"/>
              <a:t> with no data point limit</a:t>
            </a:r>
            <a:endParaRPr sz="1400"/>
          </a:p>
          <a:p>
            <a:pPr indent="-330200" lvl="1" marL="914400" rtl="0" algn="l">
              <a:lnSpc>
                <a:spcPct val="90000"/>
              </a:lnSpc>
              <a:spcBef>
                <a:spcPts val="0"/>
              </a:spcBef>
              <a:spcAft>
                <a:spcPts val="0"/>
              </a:spcAft>
              <a:buSzPts val="1600"/>
              <a:buChar char="○"/>
            </a:pPr>
            <a:r>
              <a:rPr lang="en-US" sz="1600"/>
              <a:t>Annotations</a:t>
            </a:r>
            <a:endParaRPr sz="1600"/>
          </a:p>
          <a:p>
            <a:pPr indent="0" lvl="0" marL="0" rtl="0" algn="l">
              <a:lnSpc>
                <a:spcPct val="90000"/>
              </a:lnSpc>
              <a:spcBef>
                <a:spcPts val="0"/>
              </a:spcBef>
              <a:spcAft>
                <a:spcPts val="0"/>
              </a:spcAft>
              <a:buNone/>
            </a:pPr>
            <a:r>
              <a:t/>
            </a:r>
            <a:endParaRPr sz="2200"/>
          </a:p>
          <a:p>
            <a:pPr indent="-368300" lvl="0" marL="457200" rtl="0" algn="l">
              <a:lnSpc>
                <a:spcPct val="90000"/>
              </a:lnSpc>
              <a:spcBef>
                <a:spcPts val="0"/>
              </a:spcBef>
              <a:spcAft>
                <a:spcPts val="0"/>
              </a:spcAft>
              <a:buSzPts val="2200"/>
              <a:buChar char="●"/>
            </a:pPr>
            <a:r>
              <a:rPr lang="en-US" sz="2200"/>
              <a:t>Key Handouts</a:t>
            </a:r>
            <a:endParaRPr sz="2200"/>
          </a:p>
          <a:p>
            <a:pPr indent="-330200" lvl="1" marL="914400" rtl="0" algn="l">
              <a:lnSpc>
                <a:spcPct val="90000"/>
              </a:lnSpc>
              <a:spcBef>
                <a:spcPts val="0"/>
              </a:spcBef>
              <a:spcAft>
                <a:spcPts val="0"/>
              </a:spcAft>
              <a:buSzPts val="1600"/>
              <a:buChar char="○"/>
            </a:pPr>
            <a:r>
              <a:rPr lang="en-US" sz="1600"/>
              <a:t>API Cheat Sheet</a:t>
            </a:r>
            <a:endParaRPr sz="1600"/>
          </a:p>
          <a:p>
            <a:pPr indent="-330200" lvl="1" marL="914400" rtl="0" algn="l">
              <a:lnSpc>
                <a:spcPct val="90000"/>
              </a:lnSpc>
              <a:spcBef>
                <a:spcPts val="0"/>
              </a:spcBef>
              <a:spcAft>
                <a:spcPts val="0"/>
              </a:spcAft>
              <a:buSzPts val="1600"/>
              <a:buChar char="○"/>
            </a:pPr>
            <a:r>
              <a:rPr lang="en-US" sz="1600"/>
              <a:t>OOI Decoder Sheet</a:t>
            </a:r>
            <a:endParaRPr sz="1600"/>
          </a:p>
          <a:p>
            <a:pPr indent="-330200" lvl="1" marL="914400" rtl="0" algn="l">
              <a:lnSpc>
                <a:spcPct val="90000"/>
              </a:lnSpc>
              <a:spcBef>
                <a:spcPts val="0"/>
              </a:spcBef>
              <a:spcAft>
                <a:spcPts val="0"/>
              </a:spcAft>
              <a:buSzPts val="1600"/>
              <a:buChar char="○"/>
            </a:pPr>
            <a:r>
              <a:rPr lang="en-US" sz="1600"/>
              <a:t>OOI Instrument List</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7"/>
          <p:cNvSpPr txBox="1"/>
          <p:nvPr>
            <p:ph idx="1" type="body"/>
          </p:nvPr>
        </p:nvSpPr>
        <p:spPr>
          <a:xfrm>
            <a:off x="448475" y="0"/>
            <a:ext cx="10987800" cy="118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3900"/>
              <a:buNone/>
            </a:pPr>
            <a:r>
              <a:rPr b="1" lang="en-US" sz="3600"/>
              <a:t>Annotations</a:t>
            </a:r>
            <a:endParaRPr sz="3600"/>
          </a:p>
        </p:txBody>
      </p:sp>
      <p:cxnSp>
        <p:nvCxnSpPr>
          <p:cNvPr id="269" name="Google Shape;269;p37"/>
          <p:cNvCxnSpPr/>
          <p:nvPr/>
        </p:nvCxnSpPr>
        <p:spPr>
          <a:xfrm flipH="1" rot="10800000">
            <a:off x="457825" y="1186700"/>
            <a:ext cx="10978500" cy="18600"/>
          </a:xfrm>
          <a:prstGeom prst="straightConnector1">
            <a:avLst/>
          </a:prstGeom>
          <a:noFill/>
          <a:ln cap="flat" cmpd="sng" w="38100">
            <a:solidFill>
              <a:schemeClr val="accent2"/>
            </a:solidFill>
            <a:prstDash val="solid"/>
            <a:round/>
            <a:headEnd len="med" w="med" type="none"/>
            <a:tailEnd len="med" w="med" type="none"/>
          </a:ln>
        </p:spPr>
      </p:cxnSp>
      <p:sp>
        <p:nvSpPr>
          <p:cNvPr id="270" name="Google Shape;270;p37"/>
          <p:cNvSpPr txBox="1"/>
          <p:nvPr>
            <p:ph idx="2" type="body"/>
          </p:nvPr>
        </p:nvSpPr>
        <p:spPr>
          <a:xfrm>
            <a:off x="448475" y="1312800"/>
            <a:ext cx="10987800" cy="5082900"/>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None/>
            </a:pPr>
            <a:r>
              <a:rPr lang="en-US" sz="1800"/>
              <a:t>Human-in-the-loop Assessment</a:t>
            </a:r>
            <a:endParaRPr sz="1800"/>
          </a:p>
          <a:p>
            <a:pPr indent="-342900" lvl="0" marL="457200" rtl="0" algn="l">
              <a:spcBef>
                <a:spcPts val="1000"/>
              </a:spcBef>
              <a:spcAft>
                <a:spcPts val="0"/>
              </a:spcAft>
              <a:buClr>
                <a:schemeClr val="dk1"/>
              </a:buClr>
              <a:buSzPts val="1800"/>
              <a:buChar char="●"/>
            </a:pPr>
            <a:r>
              <a:rPr lang="en-US" sz="1800"/>
              <a:t>Added to the datasets for specified time periods by the operators</a:t>
            </a:r>
            <a:endParaRPr sz="1800"/>
          </a:p>
          <a:p>
            <a:pPr indent="-342900" lvl="0" marL="457200" rtl="0" algn="l">
              <a:spcBef>
                <a:spcPts val="1000"/>
              </a:spcBef>
              <a:spcAft>
                <a:spcPts val="0"/>
              </a:spcAft>
              <a:buClr>
                <a:schemeClr val="dk1"/>
              </a:buClr>
              <a:buSzPts val="1800"/>
              <a:buChar char="●"/>
            </a:pPr>
            <a:r>
              <a:rPr lang="en-US" sz="1800"/>
              <a:t>Provide info on data quality, performance, issues, and context</a:t>
            </a:r>
            <a:endParaRPr sz="1800"/>
          </a:p>
          <a:p>
            <a:pPr indent="-342900" lvl="0" marL="457200" rtl="0" algn="l">
              <a:spcBef>
                <a:spcPts val="1000"/>
              </a:spcBef>
              <a:spcAft>
                <a:spcPts val="0"/>
              </a:spcAft>
              <a:buClr>
                <a:schemeClr val="dk1"/>
              </a:buClr>
              <a:buSzPts val="1800"/>
              <a:buChar char="●"/>
            </a:pPr>
            <a:r>
              <a:rPr lang="en-US" sz="1800"/>
              <a:t>Available from the OOI Data Portal </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rPr lang="en-US" sz="1800"/>
              <a:t>Request</a:t>
            </a:r>
            <a:endParaRPr sz="1800"/>
          </a:p>
          <a:p>
            <a:pPr indent="-342900" lvl="0" marL="457200" rtl="0" algn="l">
              <a:spcBef>
                <a:spcPts val="1000"/>
              </a:spcBef>
              <a:spcAft>
                <a:spcPts val="0"/>
              </a:spcAft>
              <a:buSzPts val="1800"/>
              <a:buChar char="●"/>
            </a:pPr>
            <a:r>
              <a:rPr lang="en-US" sz="1800"/>
              <a:t>Endpoint: https://ooinet.oceanobservatories.org/api/m2m/12580/anno/find</a:t>
            </a:r>
            <a:endParaRPr sz="1800"/>
          </a:p>
          <a:p>
            <a:pPr indent="-342900" lvl="0" marL="457200" rtl="0" algn="l">
              <a:spcBef>
                <a:spcPts val="1000"/>
              </a:spcBef>
              <a:spcAft>
                <a:spcPts val="0"/>
              </a:spcAft>
              <a:buSzPts val="1800"/>
              <a:buChar char="●"/>
            </a:pPr>
            <a:r>
              <a:rPr lang="en-US" sz="1800"/>
              <a:t>Parameters</a:t>
            </a:r>
            <a:endParaRPr sz="1800"/>
          </a:p>
          <a:p>
            <a:pPr indent="-342900" lvl="1" marL="914400" rtl="0" algn="l">
              <a:spcBef>
                <a:spcPts val="1000"/>
              </a:spcBef>
              <a:spcAft>
                <a:spcPts val="0"/>
              </a:spcAft>
              <a:buSzPts val="1800"/>
              <a:buChar char="○"/>
            </a:pPr>
            <a:r>
              <a:rPr lang="en-US" sz="1800"/>
              <a:t>refdes (required): reference designator</a:t>
            </a:r>
            <a:endParaRPr sz="1800"/>
          </a:p>
          <a:p>
            <a:pPr indent="-342900" lvl="1" marL="914400" rtl="0" algn="l">
              <a:spcBef>
                <a:spcPts val="1000"/>
              </a:spcBef>
              <a:spcAft>
                <a:spcPts val="0"/>
              </a:spcAft>
              <a:buSzPts val="1800"/>
              <a:buChar char="○"/>
            </a:pPr>
            <a:r>
              <a:rPr lang="en-US" sz="1800"/>
              <a:t>beginDT &amp; endDT (optional): must be unix epoch time as microseconds</a:t>
            </a:r>
            <a:endParaRPr sz="1800"/>
          </a:p>
          <a:p>
            <a:pPr indent="-342900" lvl="1" marL="914400" rtl="0" algn="l">
              <a:spcBef>
                <a:spcPts val="1000"/>
              </a:spcBef>
              <a:spcAft>
                <a:spcPts val="0"/>
              </a:spcAft>
              <a:buSzPts val="1800"/>
              <a:buChar char="○"/>
            </a:pPr>
            <a:r>
              <a:rPr lang="en-US" sz="1800"/>
              <a:t>method (optional): only returns annotations for the given method for a given reference designator</a:t>
            </a:r>
            <a:endParaRPr sz="1800"/>
          </a:p>
          <a:p>
            <a:pPr indent="-342900" lvl="1" marL="914400" rtl="0" algn="l">
              <a:spcBef>
                <a:spcPts val="1000"/>
              </a:spcBef>
              <a:spcAft>
                <a:spcPts val="0"/>
              </a:spcAft>
              <a:buSzPts val="1800"/>
              <a:buChar char="○"/>
            </a:pPr>
            <a:r>
              <a:rPr lang="en-US" sz="1800"/>
              <a:t>stream (optional): only returns annotations for the given data stream for a given reference designator - stream</a:t>
            </a:r>
            <a:endParaRPr sz="1800"/>
          </a:p>
          <a:p>
            <a:pPr indent="0" lvl="0" marL="0" rtl="0" algn="l">
              <a:spcBef>
                <a:spcPts val="1000"/>
              </a:spcBef>
              <a:spcAft>
                <a:spcPts val="1000"/>
              </a:spcAft>
              <a:buNone/>
            </a:pPr>
            <a:r>
              <a:t/>
            </a:r>
            <a:endParaRPr b="1"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8"/>
          <p:cNvSpPr txBox="1"/>
          <p:nvPr>
            <p:ph idx="1" type="body"/>
          </p:nvPr>
        </p:nvSpPr>
        <p:spPr>
          <a:xfrm>
            <a:off x="448475" y="0"/>
            <a:ext cx="10987800" cy="118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3900"/>
              <a:buNone/>
            </a:pPr>
            <a:r>
              <a:rPr b="1" lang="en-US" sz="3600"/>
              <a:t>Annotations</a:t>
            </a:r>
            <a:endParaRPr sz="3600"/>
          </a:p>
        </p:txBody>
      </p:sp>
      <p:cxnSp>
        <p:nvCxnSpPr>
          <p:cNvPr id="276" name="Google Shape;276;p38"/>
          <p:cNvCxnSpPr/>
          <p:nvPr/>
        </p:nvCxnSpPr>
        <p:spPr>
          <a:xfrm flipH="1" rot="10800000">
            <a:off x="457825" y="1186700"/>
            <a:ext cx="10978500" cy="18600"/>
          </a:xfrm>
          <a:prstGeom prst="straightConnector1">
            <a:avLst/>
          </a:prstGeom>
          <a:noFill/>
          <a:ln cap="flat" cmpd="sng" w="38100">
            <a:solidFill>
              <a:schemeClr val="accent2"/>
            </a:solidFill>
            <a:prstDash val="solid"/>
            <a:round/>
            <a:headEnd len="med" w="med" type="none"/>
            <a:tailEnd len="med" w="med" type="none"/>
          </a:ln>
        </p:spPr>
      </p:cxnSp>
      <p:sp>
        <p:nvSpPr>
          <p:cNvPr id="277" name="Google Shape;277;p38"/>
          <p:cNvSpPr txBox="1"/>
          <p:nvPr>
            <p:ph idx="2" type="body"/>
          </p:nvPr>
        </p:nvSpPr>
        <p:spPr>
          <a:xfrm>
            <a:off x="448475" y="1312800"/>
            <a:ext cx="10987800" cy="50829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en-US" sz="1800"/>
              <a:t>Exampl</a:t>
            </a:r>
            <a:r>
              <a:rPr lang="en-US" sz="1800"/>
              <a:t>e Request</a:t>
            </a:r>
            <a:endParaRPr sz="1800"/>
          </a:p>
          <a:p>
            <a:pPr indent="-342900" lvl="1" marL="914400" rtl="0" algn="l">
              <a:spcBef>
                <a:spcPts val="1000"/>
              </a:spcBef>
              <a:spcAft>
                <a:spcPts val="0"/>
              </a:spcAft>
              <a:buSzPts val="1800"/>
              <a:buChar char="○"/>
            </a:pPr>
            <a:r>
              <a:rPr lang="en-US" sz="1800"/>
              <a:t>Annotations for Ocean Station Papa Flanking Mooring A oxygen sensor from 2015-01-01 to 2016-01-01</a:t>
            </a:r>
            <a:endParaRPr sz="1800"/>
          </a:p>
          <a:p>
            <a:pPr indent="-342900" lvl="1" marL="914400" rtl="0" algn="l">
              <a:spcBef>
                <a:spcPts val="1000"/>
              </a:spcBef>
              <a:spcAft>
                <a:spcPts val="0"/>
              </a:spcAft>
              <a:buSzPts val="1800"/>
              <a:buChar char="○"/>
            </a:pPr>
            <a:r>
              <a:rPr lang="en-US" sz="1800"/>
              <a:t>Request url: https://ooinet.oceanobservatories.org/api/m2m/12580/anno/find?refdes=GP03FLMA-RIS01-02-DOSTAD000&amp;beginDT=1420088401000&amp;endDT=1451624401000 </a:t>
            </a:r>
            <a:endParaRPr sz="1800"/>
          </a:p>
          <a:p>
            <a:pPr indent="0" lvl="0" marL="0" rtl="0" algn="l">
              <a:lnSpc>
                <a:spcPct val="100000"/>
              </a:lnSpc>
              <a:spcBef>
                <a:spcPts val="1000"/>
              </a:spcBef>
              <a:spcAft>
                <a:spcPts val="0"/>
              </a:spcAft>
              <a:buNone/>
            </a:pPr>
            <a:r>
              <a:t/>
            </a:r>
            <a:endParaRPr sz="1800"/>
          </a:p>
          <a:p>
            <a:pPr indent="0" lvl="0" marL="0" rtl="0" algn="l">
              <a:lnSpc>
                <a:spcPct val="100000"/>
              </a:lnSpc>
              <a:spcBef>
                <a:spcPts val="1000"/>
              </a:spcBef>
              <a:spcAft>
                <a:spcPts val="0"/>
              </a:spcAft>
              <a:buNone/>
            </a:pPr>
            <a:r>
              <a:t/>
            </a:r>
            <a:endParaRPr sz="1800"/>
          </a:p>
          <a:p>
            <a:pPr indent="0" lvl="0" marL="0" rtl="0" algn="l">
              <a:lnSpc>
                <a:spcPct val="100000"/>
              </a:lnSpc>
              <a:spcBef>
                <a:spcPts val="1000"/>
              </a:spcBef>
              <a:spcAft>
                <a:spcPts val="0"/>
              </a:spcAft>
              <a:buNone/>
            </a:pPr>
            <a:r>
              <a:t/>
            </a:r>
            <a:endParaRPr sz="1800"/>
          </a:p>
          <a:p>
            <a:pPr indent="0" lvl="0" marL="0" rtl="0" algn="l">
              <a:lnSpc>
                <a:spcPct val="100000"/>
              </a:lnSpc>
              <a:spcBef>
                <a:spcPts val="1000"/>
              </a:spcBef>
              <a:spcAft>
                <a:spcPts val="0"/>
              </a:spcAft>
              <a:buNone/>
            </a:pPr>
            <a:r>
              <a:t/>
            </a:r>
            <a:endParaRPr b="1" sz="1800"/>
          </a:p>
          <a:p>
            <a:pPr indent="0" lvl="0" marL="0" rtl="0" algn="l">
              <a:spcBef>
                <a:spcPts val="1000"/>
              </a:spcBef>
              <a:spcAft>
                <a:spcPts val="0"/>
              </a:spcAft>
              <a:buNone/>
            </a:pPr>
            <a:r>
              <a:t/>
            </a:r>
            <a:endParaRPr sz="1800"/>
          </a:p>
          <a:p>
            <a:pPr indent="-342900" lvl="0" marL="457200" rtl="0" algn="l">
              <a:spcBef>
                <a:spcPts val="1000"/>
              </a:spcBef>
              <a:spcAft>
                <a:spcPts val="1000"/>
              </a:spcAft>
              <a:buSzPts val="1800"/>
              <a:buChar char="●"/>
            </a:pPr>
            <a:r>
              <a:rPr lang="en-US" sz="1800"/>
              <a:t>Answer to noisy data: </a:t>
            </a:r>
            <a:r>
              <a:rPr b="1" lang="en-US" sz="1800"/>
              <a:t>Biofouling!</a:t>
            </a:r>
            <a:endParaRPr b="1" sz="1800"/>
          </a:p>
        </p:txBody>
      </p:sp>
      <p:pic>
        <p:nvPicPr>
          <p:cNvPr id="278" name="Google Shape;278;p38"/>
          <p:cNvPicPr preferRelativeResize="0"/>
          <p:nvPr/>
        </p:nvPicPr>
        <p:blipFill rotWithShape="1">
          <a:blip r:embed="rId3">
            <a:alphaModFix/>
          </a:blip>
          <a:srcRect b="0" l="0" r="25328" t="0"/>
          <a:stretch/>
        </p:blipFill>
        <p:spPr>
          <a:xfrm>
            <a:off x="239526" y="3162225"/>
            <a:ext cx="11712948" cy="1060325"/>
          </a:xfrm>
          <a:prstGeom prst="rect">
            <a:avLst/>
          </a:prstGeom>
          <a:noFill/>
          <a:ln cap="flat" cmpd="sng" w="9525">
            <a:solidFill>
              <a:schemeClr val="dk2"/>
            </a:solidFill>
            <a:prstDash val="solid"/>
            <a:round/>
            <a:headEnd len="sm" w="sm" type="none"/>
            <a:tailEnd len="sm" w="sm" type="none"/>
          </a:ln>
        </p:spPr>
      </p:pic>
      <p:pic>
        <p:nvPicPr>
          <p:cNvPr id="279" name="Google Shape;279;p38"/>
          <p:cNvPicPr preferRelativeResize="0"/>
          <p:nvPr/>
        </p:nvPicPr>
        <p:blipFill rotWithShape="1">
          <a:blip r:embed="rId4">
            <a:alphaModFix/>
          </a:blip>
          <a:srcRect b="0" l="0" r="21216" t="0"/>
          <a:stretch/>
        </p:blipFill>
        <p:spPr>
          <a:xfrm>
            <a:off x="706663" y="4342025"/>
            <a:ext cx="10778674" cy="37689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9"/>
          <p:cNvSpPr txBox="1"/>
          <p:nvPr>
            <p:ph idx="1" type="body"/>
          </p:nvPr>
        </p:nvSpPr>
        <p:spPr>
          <a:xfrm>
            <a:off x="448475" y="0"/>
            <a:ext cx="10987800" cy="118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3900"/>
              <a:buNone/>
            </a:pPr>
            <a:r>
              <a:rPr b="1" lang="en-US" sz="3600"/>
              <a:t>Metadata: Calibrations</a:t>
            </a:r>
            <a:endParaRPr sz="3600"/>
          </a:p>
        </p:txBody>
      </p:sp>
      <p:cxnSp>
        <p:nvCxnSpPr>
          <p:cNvPr id="285" name="Google Shape;285;p39"/>
          <p:cNvCxnSpPr/>
          <p:nvPr/>
        </p:nvCxnSpPr>
        <p:spPr>
          <a:xfrm flipH="1" rot="10800000">
            <a:off x="457825" y="1186700"/>
            <a:ext cx="10978500" cy="18600"/>
          </a:xfrm>
          <a:prstGeom prst="straightConnector1">
            <a:avLst/>
          </a:prstGeom>
          <a:noFill/>
          <a:ln cap="flat" cmpd="sng" w="38100">
            <a:solidFill>
              <a:schemeClr val="accent2"/>
            </a:solidFill>
            <a:prstDash val="solid"/>
            <a:round/>
            <a:headEnd len="med" w="med" type="none"/>
            <a:tailEnd len="med" w="med" type="none"/>
          </a:ln>
        </p:spPr>
      </p:cxnSp>
      <p:sp>
        <p:nvSpPr>
          <p:cNvPr id="286" name="Google Shape;286;p39"/>
          <p:cNvSpPr txBox="1"/>
          <p:nvPr>
            <p:ph idx="2" type="body"/>
          </p:nvPr>
        </p:nvSpPr>
        <p:spPr>
          <a:xfrm>
            <a:off x="448470" y="1312800"/>
            <a:ext cx="10987800" cy="4327500"/>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None/>
            </a:pPr>
            <a:r>
              <a:rPr lang="en-US" sz="1800"/>
              <a:t>Reference Designator based</a:t>
            </a:r>
            <a:endParaRPr sz="1800"/>
          </a:p>
          <a:p>
            <a:pPr indent="-342900" lvl="0" marL="457200" rtl="0" algn="l">
              <a:spcBef>
                <a:spcPts val="1000"/>
              </a:spcBef>
              <a:spcAft>
                <a:spcPts val="0"/>
              </a:spcAft>
              <a:buSzPts val="1800"/>
              <a:buChar char="●"/>
            </a:pPr>
            <a:r>
              <a:rPr lang="en-US" sz="1800"/>
              <a:t>Since individual instruments are swapped during each mooring deployment &amp; recovery, the calibration coefficients for a reference designator are different for each deployment. The way OOI operates is that it loads all the available calibration coefficients for a given reference designator.</a:t>
            </a:r>
            <a:endParaRPr sz="1800"/>
          </a:p>
          <a:p>
            <a:pPr indent="-342900" lvl="0" marL="457200" rtl="0" algn="l">
              <a:spcBef>
                <a:spcPts val="1000"/>
              </a:spcBef>
              <a:spcAft>
                <a:spcPts val="0"/>
              </a:spcAft>
              <a:buSzPts val="1800"/>
              <a:buChar char="●"/>
            </a:pPr>
            <a:r>
              <a:rPr lang="en-US" sz="1800"/>
              <a:t>Recommend that limit an individual request to a single deployment - otherwise get a lot of calibrations</a:t>
            </a:r>
            <a:endParaRPr sz="1800"/>
          </a:p>
          <a:p>
            <a:pPr indent="-342900" lvl="0" marL="457200" rtl="0" algn="l">
              <a:spcBef>
                <a:spcPts val="1000"/>
              </a:spcBef>
              <a:spcAft>
                <a:spcPts val="0"/>
              </a:spcAft>
              <a:buSzPts val="1800"/>
              <a:buChar char="●"/>
            </a:pPr>
            <a:r>
              <a:rPr lang="en-US" sz="1800"/>
              <a:t>Example request for Global Ocean Station Papa Flanking Mooring A oxygen optode for deployment 6</a:t>
            </a:r>
            <a:endParaRPr sz="1800"/>
          </a:p>
          <a:p>
            <a:pPr indent="-342900" lvl="0" marL="457200" rtl="0" algn="l">
              <a:spcBef>
                <a:spcPts val="1000"/>
              </a:spcBef>
              <a:spcAft>
                <a:spcPts val="0"/>
              </a:spcAft>
              <a:buSzPts val="1800"/>
              <a:buChar char="●"/>
            </a:pPr>
            <a:r>
              <a:rPr lang="en-US" sz="1800"/>
              <a:t>Request url: https://ooinet.oceanobservatories.org/api/m2m/12587/asset/cal?refdes=GP03FLMA-RIS01-DOSTAD000&amp;beginDT=2018-08-29T22:25:00.000Z&amp;endDT=2018-08-30T22:54:00.000Z</a:t>
            </a:r>
            <a:endParaRPr sz="1800"/>
          </a:p>
          <a:p>
            <a:pPr indent="0" lvl="0" marL="0" rtl="0" algn="l">
              <a:lnSpc>
                <a:spcPct val="100000"/>
              </a:lnSpc>
              <a:spcBef>
                <a:spcPts val="1000"/>
              </a:spcBef>
              <a:spcAft>
                <a:spcPts val="0"/>
              </a:spcAft>
              <a:buNone/>
            </a:pPr>
            <a:r>
              <a:t/>
            </a:r>
            <a:endParaRPr sz="1800"/>
          </a:p>
          <a:p>
            <a:pPr indent="0" lvl="0" marL="0" rtl="0" algn="l">
              <a:lnSpc>
                <a:spcPct val="100000"/>
              </a:lnSpc>
              <a:spcBef>
                <a:spcPts val="1000"/>
              </a:spcBef>
              <a:spcAft>
                <a:spcPts val="0"/>
              </a:spcAft>
              <a:buNone/>
            </a:pPr>
            <a:r>
              <a:t/>
            </a:r>
            <a:endParaRPr sz="1800"/>
          </a:p>
          <a:p>
            <a:pPr indent="0" lvl="0" marL="0" rtl="0" algn="l">
              <a:lnSpc>
                <a:spcPct val="100000"/>
              </a:lnSpc>
              <a:spcBef>
                <a:spcPts val="1000"/>
              </a:spcBef>
              <a:spcAft>
                <a:spcPts val="0"/>
              </a:spcAft>
              <a:buNone/>
            </a:pPr>
            <a:r>
              <a:t/>
            </a:r>
            <a:endParaRPr b="1" sz="1800"/>
          </a:p>
          <a:p>
            <a:pPr indent="0" lvl="0" marL="0" rtl="0" algn="l">
              <a:spcBef>
                <a:spcPts val="1000"/>
              </a:spcBef>
              <a:spcAft>
                <a:spcPts val="1000"/>
              </a:spcAft>
              <a:buNone/>
            </a:pPr>
            <a:r>
              <a:t/>
            </a:r>
            <a:endParaRPr sz="1800"/>
          </a:p>
        </p:txBody>
      </p:sp>
      <p:pic>
        <p:nvPicPr>
          <p:cNvPr id="287" name="Google Shape;287;p39"/>
          <p:cNvPicPr preferRelativeResize="0"/>
          <p:nvPr/>
        </p:nvPicPr>
        <p:blipFill rotWithShape="1">
          <a:blip r:embed="rId3">
            <a:alphaModFix/>
          </a:blip>
          <a:srcRect b="0" l="0" r="49510" t="0"/>
          <a:stretch/>
        </p:blipFill>
        <p:spPr>
          <a:xfrm>
            <a:off x="2057551" y="4879604"/>
            <a:ext cx="8076899" cy="8669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0"/>
          <p:cNvSpPr txBox="1"/>
          <p:nvPr>
            <p:ph idx="1" type="body"/>
          </p:nvPr>
        </p:nvSpPr>
        <p:spPr>
          <a:xfrm>
            <a:off x="448475" y="0"/>
            <a:ext cx="10987800" cy="118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3900"/>
              <a:buNone/>
            </a:pPr>
            <a:r>
              <a:rPr b="1" lang="en-US" sz="3600"/>
              <a:t>Metadata: Calibrations</a:t>
            </a:r>
            <a:endParaRPr sz="3600"/>
          </a:p>
        </p:txBody>
      </p:sp>
      <p:cxnSp>
        <p:nvCxnSpPr>
          <p:cNvPr id="293" name="Google Shape;293;p40"/>
          <p:cNvCxnSpPr/>
          <p:nvPr/>
        </p:nvCxnSpPr>
        <p:spPr>
          <a:xfrm flipH="1" rot="10800000">
            <a:off x="457825" y="1186700"/>
            <a:ext cx="10978500" cy="18600"/>
          </a:xfrm>
          <a:prstGeom prst="straightConnector1">
            <a:avLst/>
          </a:prstGeom>
          <a:noFill/>
          <a:ln cap="flat" cmpd="sng" w="38100">
            <a:solidFill>
              <a:schemeClr val="accent2"/>
            </a:solidFill>
            <a:prstDash val="solid"/>
            <a:round/>
            <a:headEnd len="med" w="med" type="none"/>
            <a:tailEnd len="med" w="med" type="none"/>
          </a:ln>
        </p:spPr>
      </p:cxnSp>
      <p:sp>
        <p:nvSpPr>
          <p:cNvPr id="294" name="Google Shape;294;p40"/>
          <p:cNvSpPr txBox="1"/>
          <p:nvPr>
            <p:ph idx="2" type="body"/>
          </p:nvPr>
        </p:nvSpPr>
        <p:spPr>
          <a:xfrm>
            <a:off x="448470" y="1312800"/>
            <a:ext cx="10987800" cy="4327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1800"/>
              <a:t>Unique Identifier (UID) based</a:t>
            </a:r>
            <a:endParaRPr sz="1800"/>
          </a:p>
          <a:p>
            <a:pPr indent="-342900" lvl="0" marL="457200" rtl="0" algn="l">
              <a:spcBef>
                <a:spcPts val="0"/>
              </a:spcBef>
              <a:spcAft>
                <a:spcPts val="0"/>
              </a:spcAft>
              <a:buSzPts val="1800"/>
              <a:buChar char="●"/>
            </a:pPr>
            <a:r>
              <a:rPr lang="en-US" sz="1800"/>
              <a:t>Return a list for all of the calibrations available in the system for a particular instrument</a:t>
            </a:r>
            <a:endParaRPr sz="1800"/>
          </a:p>
          <a:p>
            <a:pPr indent="-342900" lvl="0" marL="457200" rtl="0" algn="l">
              <a:spcBef>
                <a:spcPts val="0"/>
              </a:spcBef>
              <a:spcAft>
                <a:spcPts val="0"/>
              </a:spcAft>
              <a:buSzPts val="1800"/>
              <a:buChar char="●"/>
            </a:pPr>
            <a:r>
              <a:rPr lang="en-US" sz="1800"/>
              <a:t>Request data for oxygen sensor with UID CGINS-DOSTAD-00228</a:t>
            </a:r>
            <a:endParaRPr sz="1800"/>
          </a:p>
          <a:p>
            <a:pPr indent="-342900" lvl="0" marL="457200" rtl="0" algn="l">
              <a:spcBef>
                <a:spcPts val="0"/>
              </a:spcBef>
              <a:spcAft>
                <a:spcPts val="0"/>
              </a:spcAft>
              <a:buSzPts val="1800"/>
              <a:buChar char="●"/>
            </a:pPr>
            <a:r>
              <a:rPr lang="en-US" sz="1800"/>
              <a:t>Request url: </a:t>
            </a:r>
            <a:r>
              <a:rPr lang="en-US" sz="1800"/>
              <a:t>https://ooinet.oceanobservatories.org/api/m2m/12587/asset/cal?=CGINS-DOSTAD000-00228</a:t>
            </a:r>
            <a:endParaRPr sz="1800"/>
          </a:p>
        </p:txBody>
      </p:sp>
      <p:pic>
        <p:nvPicPr>
          <p:cNvPr id="295" name="Google Shape;295;p40"/>
          <p:cNvPicPr preferRelativeResize="0"/>
          <p:nvPr/>
        </p:nvPicPr>
        <p:blipFill rotWithShape="1">
          <a:blip r:embed="rId3">
            <a:alphaModFix/>
          </a:blip>
          <a:srcRect b="0" l="0" r="49497" t="0"/>
          <a:stretch/>
        </p:blipFill>
        <p:spPr>
          <a:xfrm>
            <a:off x="2097087" y="3040850"/>
            <a:ext cx="7997826" cy="17349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1"/>
          <p:cNvSpPr txBox="1"/>
          <p:nvPr>
            <p:ph idx="1" type="body"/>
          </p:nvPr>
        </p:nvSpPr>
        <p:spPr>
          <a:xfrm>
            <a:off x="448475" y="0"/>
            <a:ext cx="10987800" cy="118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3900"/>
              <a:buNone/>
            </a:pPr>
            <a:r>
              <a:rPr b="1" lang="en-US" sz="3600"/>
              <a:t>Metadata: Deployments</a:t>
            </a:r>
            <a:endParaRPr sz="3600"/>
          </a:p>
        </p:txBody>
      </p:sp>
      <p:cxnSp>
        <p:nvCxnSpPr>
          <p:cNvPr id="301" name="Google Shape;301;p41"/>
          <p:cNvCxnSpPr/>
          <p:nvPr/>
        </p:nvCxnSpPr>
        <p:spPr>
          <a:xfrm flipH="1" rot="10800000">
            <a:off x="457825" y="1186700"/>
            <a:ext cx="10978500" cy="18600"/>
          </a:xfrm>
          <a:prstGeom prst="straightConnector1">
            <a:avLst/>
          </a:prstGeom>
          <a:noFill/>
          <a:ln cap="flat" cmpd="sng" w="38100">
            <a:solidFill>
              <a:schemeClr val="accent2"/>
            </a:solidFill>
            <a:prstDash val="solid"/>
            <a:round/>
            <a:headEnd len="med" w="med" type="none"/>
            <a:tailEnd len="med" w="med" type="none"/>
          </a:ln>
        </p:spPr>
      </p:cxnSp>
      <p:sp>
        <p:nvSpPr>
          <p:cNvPr id="302" name="Google Shape;302;p41"/>
          <p:cNvSpPr txBox="1"/>
          <p:nvPr>
            <p:ph idx="2" type="body"/>
          </p:nvPr>
        </p:nvSpPr>
        <p:spPr>
          <a:xfrm>
            <a:off x="457845" y="1451925"/>
            <a:ext cx="10987800" cy="4327500"/>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0"/>
              </a:spcBef>
              <a:spcAft>
                <a:spcPts val="0"/>
              </a:spcAft>
              <a:buSzPts val="1800"/>
              <a:buChar char="●"/>
            </a:pPr>
            <a:r>
              <a:rPr lang="en-US" sz="1800"/>
              <a:t>Provide information on deployment numbers, times, cruises, and what instrument was deployed</a:t>
            </a:r>
            <a:endParaRPr sz="1800"/>
          </a:p>
          <a:p>
            <a:pPr indent="-342900" lvl="0" marL="457200" rtl="0" algn="l">
              <a:lnSpc>
                <a:spcPct val="100000"/>
              </a:lnSpc>
              <a:spcBef>
                <a:spcPts val="1000"/>
              </a:spcBef>
              <a:spcAft>
                <a:spcPts val="0"/>
              </a:spcAft>
              <a:buSzPts val="1800"/>
              <a:buChar char="●"/>
            </a:pPr>
            <a:r>
              <a:rPr lang="en-US" sz="1800"/>
              <a:t>A deployment is defined as  span of time a mooring or instrument were deployed and then recovered</a:t>
            </a:r>
            <a:endParaRPr sz="1800"/>
          </a:p>
          <a:p>
            <a:pPr indent="-342900" lvl="0" marL="457200" rtl="0" algn="l">
              <a:lnSpc>
                <a:spcPct val="100000"/>
              </a:lnSpc>
              <a:spcBef>
                <a:spcPts val="1000"/>
              </a:spcBef>
              <a:spcAft>
                <a:spcPts val="0"/>
              </a:spcAft>
              <a:buSzPts val="1800"/>
              <a:buChar char="●"/>
            </a:pPr>
            <a:r>
              <a:rPr lang="en-US" sz="1800"/>
              <a:t>Reference Designator based</a:t>
            </a:r>
            <a:endParaRPr sz="1800"/>
          </a:p>
          <a:p>
            <a:pPr indent="-342900" lvl="1" marL="914400" rtl="0" algn="l">
              <a:lnSpc>
                <a:spcPct val="100000"/>
              </a:lnSpc>
              <a:spcBef>
                <a:spcPts val="1000"/>
              </a:spcBef>
              <a:spcAft>
                <a:spcPts val="0"/>
              </a:spcAft>
              <a:buSzPts val="1800"/>
              <a:buChar char="○"/>
            </a:pPr>
            <a:r>
              <a:rPr lang="en-US" sz="1800"/>
              <a:t>Request deployments for Global Ocean Station Papa Flanking Mooring A oxygen optode</a:t>
            </a:r>
            <a:endParaRPr sz="1800"/>
          </a:p>
          <a:p>
            <a:pPr indent="-342900" lvl="1" marL="914400" rtl="0" algn="l">
              <a:lnSpc>
                <a:spcPct val="100000"/>
              </a:lnSpc>
              <a:spcBef>
                <a:spcPts val="1000"/>
              </a:spcBef>
              <a:spcAft>
                <a:spcPts val="0"/>
              </a:spcAft>
              <a:buSzPts val="1800"/>
              <a:buChar char="○"/>
            </a:pPr>
            <a:r>
              <a:rPr lang="en-US" sz="1800"/>
              <a:t>Request url: https://ooinet.oceanobservatories.org/api/m2m/12587/events/deployment/inv/GP03FLMA/RIS0103-DOSTAD000</a:t>
            </a:r>
            <a:endParaRPr sz="1600"/>
          </a:p>
          <a:p>
            <a:pPr indent="-342900" lvl="1" marL="914400" rtl="0" algn="l">
              <a:lnSpc>
                <a:spcPct val="100000"/>
              </a:lnSpc>
              <a:spcBef>
                <a:spcPts val="1000"/>
              </a:spcBef>
              <a:spcAft>
                <a:spcPts val="1000"/>
              </a:spcAft>
              <a:buSzPts val="1800"/>
              <a:buChar char="○"/>
            </a:pPr>
            <a:r>
              <a:rPr lang="en-US" sz="1800"/>
              <a:t>If no deployment number is given, returns a list of available deployments</a:t>
            </a:r>
            <a:endParaRPr sz="2000"/>
          </a:p>
        </p:txBody>
      </p:sp>
      <p:pic>
        <p:nvPicPr>
          <p:cNvPr id="303" name="Google Shape;303;p41"/>
          <p:cNvPicPr preferRelativeResize="0"/>
          <p:nvPr/>
        </p:nvPicPr>
        <p:blipFill>
          <a:blip r:embed="rId3">
            <a:alphaModFix/>
          </a:blip>
          <a:stretch>
            <a:fillRect/>
          </a:stretch>
        </p:blipFill>
        <p:spPr>
          <a:xfrm>
            <a:off x="305775" y="4833950"/>
            <a:ext cx="11580450" cy="6196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2"/>
          <p:cNvSpPr txBox="1"/>
          <p:nvPr>
            <p:ph idx="1" type="body"/>
          </p:nvPr>
        </p:nvSpPr>
        <p:spPr>
          <a:xfrm>
            <a:off x="448475" y="0"/>
            <a:ext cx="10987800" cy="118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3900"/>
              <a:buNone/>
            </a:pPr>
            <a:r>
              <a:rPr b="1" lang="en-US" sz="3600"/>
              <a:t>Metadata: Deployments</a:t>
            </a:r>
            <a:endParaRPr sz="3600"/>
          </a:p>
        </p:txBody>
      </p:sp>
      <p:cxnSp>
        <p:nvCxnSpPr>
          <p:cNvPr id="309" name="Google Shape;309;p42"/>
          <p:cNvCxnSpPr/>
          <p:nvPr/>
        </p:nvCxnSpPr>
        <p:spPr>
          <a:xfrm flipH="1" rot="10800000">
            <a:off x="457825" y="1186700"/>
            <a:ext cx="10978500" cy="18600"/>
          </a:xfrm>
          <a:prstGeom prst="straightConnector1">
            <a:avLst/>
          </a:prstGeom>
          <a:noFill/>
          <a:ln cap="flat" cmpd="sng" w="38100">
            <a:solidFill>
              <a:schemeClr val="accent2"/>
            </a:solidFill>
            <a:prstDash val="solid"/>
            <a:round/>
            <a:headEnd len="med" w="med" type="none"/>
            <a:tailEnd len="med" w="med" type="none"/>
          </a:ln>
        </p:spPr>
      </p:cxnSp>
      <p:pic>
        <p:nvPicPr>
          <p:cNvPr id="310" name="Google Shape;310;p42"/>
          <p:cNvPicPr preferRelativeResize="0"/>
          <p:nvPr/>
        </p:nvPicPr>
        <p:blipFill>
          <a:blip r:embed="rId3">
            <a:alphaModFix/>
          </a:blip>
          <a:stretch>
            <a:fillRect/>
          </a:stretch>
        </p:blipFill>
        <p:spPr>
          <a:xfrm>
            <a:off x="1295376" y="3479500"/>
            <a:ext cx="9601249" cy="2797214"/>
          </a:xfrm>
          <a:prstGeom prst="rect">
            <a:avLst/>
          </a:prstGeom>
          <a:noFill/>
          <a:ln cap="flat" cmpd="sng" w="9525">
            <a:solidFill>
              <a:schemeClr val="dk2"/>
            </a:solidFill>
            <a:prstDash val="solid"/>
            <a:round/>
            <a:headEnd len="sm" w="sm" type="none"/>
            <a:tailEnd len="sm" w="sm" type="none"/>
          </a:ln>
        </p:spPr>
      </p:pic>
      <p:sp>
        <p:nvSpPr>
          <p:cNvPr id="311" name="Google Shape;311;p42"/>
          <p:cNvSpPr txBox="1"/>
          <p:nvPr>
            <p:ph idx="2" type="body"/>
          </p:nvPr>
        </p:nvSpPr>
        <p:spPr>
          <a:xfrm>
            <a:off x="453170" y="1374275"/>
            <a:ext cx="10987800" cy="4327500"/>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0"/>
              </a:spcBef>
              <a:spcAft>
                <a:spcPts val="0"/>
              </a:spcAft>
              <a:buSzPts val="1800"/>
              <a:buChar char="●"/>
            </a:pPr>
            <a:r>
              <a:rPr lang="en-US" sz="1800"/>
              <a:t>Recommended to add in the deployment number</a:t>
            </a:r>
            <a:endParaRPr sz="1800"/>
          </a:p>
          <a:p>
            <a:pPr indent="-342900" lvl="1" marL="914400" rtl="0" algn="l">
              <a:lnSpc>
                <a:spcPct val="100000"/>
              </a:lnSpc>
              <a:spcBef>
                <a:spcPts val="1000"/>
              </a:spcBef>
              <a:spcAft>
                <a:spcPts val="0"/>
              </a:spcAft>
              <a:buSzPts val="1800"/>
              <a:buChar char="○"/>
            </a:pPr>
            <a:r>
              <a:rPr lang="en-US" sz="1800"/>
              <a:t>Request deployment 6 for Global Ocean Station Papa Flanking Mooring A oxygen optode</a:t>
            </a:r>
            <a:endParaRPr sz="1800"/>
          </a:p>
          <a:p>
            <a:pPr indent="-342900" lvl="1" marL="914400" rtl="0" algn="l">
              <a:lnSpc>
                <a:spcPct val="100000"/>
              </a:lnSpc>
              <a:spcBef>
                <a:spcPts val="1000"/>
              </a:spcBef>
              <a:spcAft>
                <a:spcPts val="0"/>
              </a:spcAft>
              <a:buSzPts val="1800"/>
              <a:buChar char="○"/>
            </a:pPr>
            <a:r>
              <a:rPr lang="en-US" sz="1800"/>
              <a:t>Request url: https://ooinet.oceanobservatories.org/api/m2m/12587/events/deployment/inv/GP03FLMA/RIS0103-DOSTAD000</a:t>
            </a:r>
            <a:endParaRPr sz="1600"/>
          </a:p>
          <a:p>
            <a:pPr indent="-342900" lvl="1" marL="914400" rtl="0" algn="l">
              <a:lnSpc>
                <a:spcPct val="100000"/>
              </a:lnSpc>
              <a:spcBef>
                <a:spcPts val="1000"/>
              </a:spcBef>
              <a:spcAft>
                <a:spcPts val="1000"/>
              </a:spcAft>
              <a:buSzPts val="1800"/>
              <a:buChar char="○"/>
            </a:pPr>
            <a:r>
              <a:rPr lang="en-US" sz="1800"/>
              <a:t>Can iterate through each deployment to build a table</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3"/>
          <p:cNvSpPr txBox="1"/>
          <p:nvPr>
            <p:ph idx="1" type="body"/>
          </p:nvPr>
        </p:nvSpPr>
        <p:spPr>
          <a:xfrm>
            <a:off x="448475" y="0"/>
            <a:ext cx="10987800" cy="118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3900"/>
              <a:buNone/>
            </a:pPr>
            <a:r>
              <a:rPr b="1" lang="en-US" sz="3600"/>
              <a:t>Metadata: Vocab</a:t>
            </a:r>
            <a:endParaRPr sz="3600"/>
          </a:p>
        </p:txBody>
      </p:sp>
      <p:cxnSp>
        <p:nvCxnSpPr>
          <p:cNvPr id="317" name="Google Shape;317;p43"/>
          <p:cNvCxnSpPr/>
          <p:nvPr/>
        </p:nvCxnSpPr>
        <p:spPr>
          <a:xfrm flipH="1" rot="10800000">
            <a:off x="457825" y="1186700"/>
            <a:ext cx="10978500" cy="18600"/>
          </a:xfrm>
          <a:prstGeom prst="straightConnector1">
            <a:avLst/>
          </a:prstGeom>
          <a:noFill/>
          <a:ln cap="flat" cmpd="sng" w="38100">
            <a:solidFill>
              <a:schemeClr val="accent2"/>
            </a:solidFill>
            <a:prstDash val="solid"/>
            <a:round/>
            <a:headEnd len="med" w="med" type="none"/>
            <a:tailEnd len="med" w="med" type="none"/>
          </a:ln>
        </p:spPr>
      </p:cxnSp>
      <p:sp>
        <p:nvSpPr>
          <p:cNvPr id="318" name="Google Shape;318;p43"/>
          <p:cNvSpPr txBox="1"/>
          <p:nvPr>
            <p:ph idx="2" type="body"/>
          </p:nvPr>
        </p:nvSpPr>
        <p:spPr>
          <a:xfrm>
            <a:off x="448470" y="1312800"/>
            <a:ext cx="10987800" cy="4327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OOI Vocabulary</a:t>
            </a:r>
            <a:endParaRPr/>
          </a:p>
          <a:p>
            <a:pPr indent="-355600" lvl="0" marL="914400" rtl="0" algn="l">
              <a:spcBef>
                <a:spcPts val="0"/>
              </a:spcBef>
              <a:spcAft>
                <a:spcPts val="0"/>
              </a:spcAft>
              <a:buSzPts val="2000"/>
              <a:buChar char="●"/>
            </a:pPr>
            <a:r>
              <a:rPr lang="en-US"/>
              <a:t>Provides more detailed information on the reference designator</a:t>
            </a:r>
            <a:endParaRPr/>
          </a:p>
          <a:p>
            <a:pPr indent="-355600" lvl="0" marL="914400" rtl="0" algn="l">
              <a:spcBef>
                <a:spcPts val="0"/>
              </a:spcBef>
              <a:spcAft>
                <a:spcPts val="0"/>
              </a:spcAft>
              <a:buSzPts val="2000"/>
              <a:buChar char="●"/>
            </a:pPr>
            <a:r>
              <a:rPr lang="en-US"/>
              <a:t>Includes the description names of the instrument at that reference designator, the array, the mooring, and node, as well as nomica</a:t>
            </a:r>
            <a:endParaRPr/>
          </a:p>
          <a:p>
            <a:pPr indent="-355600" lvl="0" marL="914400" rtl="0" algn="l">
              <a:spcBef>
                <a:spcPts val="0"/>
              </a:spcBef>
              <a:spcAft>
                <a:spcPts val="0"/>
              </a:spcAft>
              <a:buSzPts val="2000"/>
              <a:buChar char="●"/>
            </a:pPr>
            <a:r>
              <a:rPr lang="en-US"/>
              <a:t>Request vocab for Global Ocean Station Papa Flanking Mooring A oxygen</a:t>
            </a:r>
            <a:endParaRPr/>
          </a:p>
          <a:p>
            <a:pPr indent="-355600" lvl="0" marL="914400" rtl="0" algn="l">
              <a:spcBef>
                <a:spcPts val="0"/>
              </a:spcBef>
              <a:spcAft>
                <a:spcPts val="0"/>
              </a:spcAft>
              <a:buSzPts val="2000"/>
              <a:buChar char="●"/>
            </a:pPr>
            <a:r>
              <a:rPr lang="en-US"/>
              <a:t>Example url: https://ooinet.oceanobservatories.org/api/m2m/12586/vocab/inv/GP03FLMA/RIS01/03-DOSTAD000</a:t>
            </a:r>
            <a:endParaRPr/>
          </a:p>
        </p:txBody>
      </p:sp>
      <p:pic>
        <p:nvPicPr>
          <p:cNvPr id="319" name="Google Shape;319;p43"/>
          <p:cNvPicPr preferRelativeResize="0"/>
          <p:nvPr/>
        </p:nvPicPr>
        <p:blipFill>
          <a:blip r:embed="rId3">
            <a:alphaModFix/>
          </a:blip>
          <a:stretch>
            <a:fillRect/>
          </a:stretch>
        </p:blipFill>
        <p:spPr>
          <a:xfrm>
            <a:off x="450150" y="3917625"/>
            <a:ext cx="11291700" cy="10523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4"/>
          <p:cNvSpPr txBox="1"/>
          <p:nvPr>
            <p:ph idx="1" type="body"/>
          </p:nvPr>
        </p:nvSpPr>
        <p:spPr>
          <a:xfrm>
            <a:off x="448475" y="0"/>
            <a:ext cx="10987800" cy="118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3900"/>
              <a:buNone/>
            </a:pPr>
            <a:r>
              <a:rPr b="1" lang="en-US" sz="3600"/>
              <a:t>Metadata: Metadata</a:t>
            </a:r>
            <a:endParaRPr sz="3600"/>
          </a:p>
        </p:txBody>
      </p:sp>
      <p:cxnSp>
        <p:nvCxnSpPr>
          <p:cNvPr id="325" name="Google Shape;325;p44"/>
          <p:cNvCxnSpPr/>
          <p:nvPr/>
        </p:nvCxnSpPr>
        <p:spPr>
          <a:xfrm flipH="1" rot="10800000">
            <a:off x="457825" y="1186700"/>
            <a:ext cx="10978500" cy="18600"/>
          </a:xfrm>
          <a:prstGeom prst="straightConnector1">
            <a:avLst/>
          </a:prstGeom>
          <a:noFill/>
          <a:ln cap="flat" cmpd="sng" w="38100">
            <a:solidFill>
              <a:schemeClr val="accent2"/>
            </a:solidFill>
            <a:prstDash val="solid"/>
            <a:round/>
            <a:headEnd len="med" w="med" type="none"/>
            <a:tailEnd len="med" w="med" type="none"/>
          </a:ln>
        </p:spPr>
      </p:cxnSp>
      <p:sp>
        <p:nvSpPr>
          <p:cNvPr id="326" name="Google Shape;326;p44"/>
          <p:cNvSpPr txBox="1"/>
          <p:nvPr>
            <p:ph idx="2" type="body"/>
          </p:nvPr>
        </p:nvSpPr>
        <p:spPr>
          <a:xfrm>
            <a:off x="448475" y="1312800"/>
            <a:ext cx="10987800" cy="5397300"/>
          </a:xfrm>
          <a:prstGeom prst="rect">
            <a:avLst/>
          </a:prstGeom>
          <a:noFill/>
          <a:ln>
            <a:noFill/>
          </a:ln>
        </p:spPr>
        <p:txBody>
          <a:bodyPr anchorCtr="0" anchor="t" bIns="45700" lIns="91425" spcFirstLastPara="1" rIns="91425" wrap="square" tIns="45700">
            <a:normAutofit/>
          </a:bodyPr>
          <a:lstStyle/>
          <a:p>
            <a:pPr indent="-317500" lvl="0" marL="457200" rtl="0" algn="l">
              <a:spcBef>
                <a:spcPts val="0"/>
              </a:spcBef>
              <a:spcAft>
                <a:spcPts val="0"/>
              </a:spcAft>
              <a:buSzPts val="1400"/>
              <a:buChar char="●"/>
            </a:pPr>
            <a:r>
              <a:rPr lang="en-US" sz="1400"/>
              <a:t>The metadata contains such valuable information such as the available methods and streams (which are required to download the data), the particleKeys (the data variable names), parameter IDs, number of particles (data points), and the associated units</a:t>
            </a:r>
            <a:endParaRPr sz="1400"/>
          </a:p>
          <a:p>
            <a:pPr indent="-317500" lvl="0" marL="457200" rtl="0" algn="l">
              <a:spcBef>
                <a:spcPts val="1000"/>
              </a:spcBef>
              <a:spcAft>
                <a:spcPts val="0"/>
              </a:spcAft>
              <a:buSzPts val="1400"/>
              <a:buChar char="●"/>
            </a:pPr>
            <a:r>
              <a:rPr lang="en-US" sz="1400"/>
              <a:t>Example request for Global Ocean Station Papa Flanking Mooring A oxygen</a:t>
            </a:r>
            <a:endParaRPr sz="1400"/>
          </a:p>
          <a:p>
            <a:pPr indent="-317500" lvl="1" marL="914400" rtl="0" algn="l">
              <a:spcBef>
                <a:spcPts val="1000"/>
              </a:spcBef>
              <a:spcAft>
                <a:spcPts val="0"/>
              </a:spcAft>
              <a:buSzPts val="1400"/>
              <a:buChar char="○"/>
            </a:pPr>
            <a:r>
              <a:rPr lang="en-US" u="sng">
                <a:solidFill>
                  <a:schemeClr val="hlink"/>
                </a:solidFill>
                <a:hlinkClick r:id="rId3"/>
              </a:rPr>
              <a:t>https://ooinet.oceanobservatories.org/api/m2m/12587/asset/cal?refdes=GP03FLMA-RIS01-DOSTAD000&amp;beginDT=2018-08-29T22:25:00.000Z&amp;endDT=2018-08-30T22:54:00.000Z</a:t>
            </a:r>
            <a:endParaRPr/>
          </a:p>
          <a:p>
            <a:pPr indent="0" lvl="0" marL="0" rtl="0" algn="l">
              <a:spcBef>
                <a:spcPts val="1000"/>
              </a:spcBef>
              <a:spcAft>
                <a:spcPts val="0"/>
              </a:spcAft>
              <a:buNone/>
            </a:pPr>
            <a:r>
              <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457200" rtl="0" algn="l">
              <a:spcBef>
                <a:spcPts val="100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US" sz="1400"/>
              <a:t>Results returns a table with 54 entries!</a:t>
            </a:r>
            <a:endParaRPr sz="1400"/>
          </a:p>
        </p:txBody>
      </p:sp>
      <p:pic>
        <p:nvPicPr>
          <p:cNvPr id="327" name="Google Shape;327;p44"/>
          <p:cNvPicPr preferRelativeResize="0"/>
          <p:nvPr/>
        </p:nvPicPr>
        <p:blipFill>
          <a:blip r:embed="rId4">
            <a:alphaModFix/>
          </a:blip>
          <a:stretch>
            <a:fillRect/>
          </a:stretch>
        </p:blipFill>
        <p:spPr>
          <a:xfrm>
            <a:off x="1866900" y="2757725"/>
            <a:ext cx="8458200" cy="30099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5"/>
          <p:cNvSpPr txBox="1"/>
          <p:nvPr>
            <p:ph idx="1" type="body"/>
          </p:nvPr>
        </p:nvSpPr>
        <p:spPr>
          <a:xfrm>
            <a:off x="448475" y="0"/>
            <a:ext cx="10987800" cy="118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3900"/>
              <a:buNone/>
            </a:pPr>
            <a:r>
              <a:rPr b="1" lang="en-US" sz="3600"/>
              <a:t>Preload: Metadata &amp; Data Levels</a:t>
            </a:r>
            <a:endParaRPr sz="3600"/>
          </a:p>
        </p:txBody>
      </p:sp>
      <p:cxnSp>
        <p:nvCxnSpPr>
          <p:cNvPr id="333" name="Google Shape;333;p45"/>
          <p:cNvCxnSpPr/>
          <p:nvPr/>
        </p:nvCxnSpPr>
        <p:spPr>
          <a:xfrm flipH="1" rot="10800000">
            <a:off x="457825" y="1186700"/>
            <a:ext cx="10978500" cy="18600"/>
          </a:xfrm>
          <a:prstGeom prst="straightConnector1">
            <a:avLst/>
          </a:prstGeom>
          <a:noFill/>
          <a:ln cap="flat" cmpd="sng" w="38100">
            <a:solidFill>
              <a:schemeClr val="accent2"/>
            </a:solidFill>
            <a:prstDash val="solid"/>
            <a:round/>
            <a:headEnd len="med" w="med" type="none"/>
            <a:tailEnd len="med" w="med" type="none"/>
          </a:ln>
        </p:spPr>
      </p:cxnSp>
      <p:sp>
        <p:nvSpPr>
          <p:cNvPr id="334" name="Google Shape;334;p45"/>
          <p:cNvSpPr txBox="1"/>
          <p:nvPr>
            <p:ph idx="2" type="body"/>
          </p:nvPr>
        </p:nvSpPr>
        <p:spPr>
          <a:xfrm>
            <a:off x="448475" y="1312800"/>
            <a:ext cx="10987800" cy="5397300"/>
          </a:xfrm>
          <a:prstGeom prst="rect">
            <a:avLst/>
          </a:prstGeom>
          <a:noFill/>
          <a:ln>
            <a:noFill/>
          </a:ln>
        </p:spPr>
        <p:txBody>
          <a:bodyPr anchorCtr="0" anchor="t" bIns="45700" lIns="91425" spcFirstLastPara="1" rIns="91425" wrap="square" tIns="45700">
            <a:noAutofit/>
          </a:bodyPr>
          <a:lstStyle/>
          <a:p>
            <a:pPr indent="-336550" lvl="0" marL="457200" rtl="0" algn="l">
              <a:spcBef>
                <a:spcPts val="0"/>
              </a:spcBef>
              <a:spcAft>
                <a:spcPts val="0"/>
              </a:spcAft>
              <a:buSzPts val="1700"/>
              <a:buChar char="●"/>
            </a:pPr>
            <a:r>
              <a:rPr lang="en-US" sz="1700"/>
              <a:t>Data Levels refer to the level of processing that the given data parameter has undergone</a:t>
            </a:r>
            <a:endParaRPr sz="1700"/>
          </a:p>
          <a:p>
            <a:pPr indent="-336550" lvl="1" marL="914400" rtl="0" algn="l">
              <a:spcBef>
                <a:spcPts val="1000"/>
              </a:spcBef>
              <a:spcAft>
                <a:spcPts val="0"/>
              </a:spcAft>
              <a:buSzPts val="1700"/>
              <a:buChar char="○"/>
            </a:pPr>
            <a:r>
              <a:rPr lang="en-US" sz="1700"/>
              <a:t>Level 1, or L1 Data Products, are derived from L0 data, and provide data that has been calibrated using vendor-provided values or values derived from pre-deployment procedures, and that is in scientific units</a:t>
            </a:r>
            <a:endParaRPr sz="1700"/>
          </a:p>
          <a:p>
            <a:pPr indent="-336550" lvl="1" marL="914400" rtl="0" algn="l">
              <a:spcBef>
                <a:spcPts val="1000"/>
              </a:spcBef>
              <a:spcAft>
                <a:spcPts val="0"/>
              </a:spcAft>
              <a:buSzPts val="1700"/>
              <a:buChar char="○"/>
            </a:pPr>
            <a:r>
              <a:rPr lang="en-US" sz="1700"/>
              <a:t>Level 2, or L2 Data Products are derived quantities created via an algorithm that draws on multiple L1 Data Products. L2 data products may be based on data from the same or a combination of separate instruments.</a:t>
            </a:r>
            <a:endParaRPr sz="1700"/>
          </a:p>
          <a:p>
            <a:pPr indent="-336550" lvl="0" marL="457200" rtl="0" algn="l">
              <a:spcBef>
                <a:spcPts val="1000"/>
              </a:spcBef>
              <a:spcAft>
                <a:spcPts val="0"/>
              </a:spcAft>
              <a:buSzPts val="1700"/>
              <a:buChar char="●"/>
            </a:pPr>
            <a:r>
              <a:rPr lang="en-US" sz="1700"/>
              <a:t>Preload</a:t>
            </a:r>
            <a:endParaRPr sz="1700"/>
          </a:p>
          <a:p>
            <a:pPr indent="-336550" lvl="1" marL="914400" rtl="0" algn="l">
              <a:spcBef>
                <a:spcPts val="1000"/>
              </a:spcBef>
              <a:spcAft>
                <a:spcPts val="0"/>
              </a:spcAft>
              <a:buSzPts val="1700"/>
              <a:buChar char="○"/>
            </a:pPr>
            <a:r>
              <a:rPr lang="en-US" sz="1700"/>
              <a:t>Contains detailed information on each parameter, queried based on the parameter ID</a:t>
            </a:r>
            <a:endParaRPr sz="1700"/>
          </a:p>
          <a:p>
            <a:pPr indent="-336550" lvl="1" marL="914400" rtl="0" algn="l">
              <a:spcBef>
                <a:spcPts val="1000"/>
              </a:spcBef>
              <a:spcAft>
                <a:spcPts val="0"/>
              </a:spcAft>
              <a:buSzPts val="1700"/>
              <a:buChar char="○"/>
            </a:pPr>
            <a:r>
              <a:rPr lang="en-US" sz="1700"/>
              <a:t>Get annotations for the GP03FLMA-RIS01-02-DOSTAD000 dissolved_oxygen (parameter ID = “14”) </a:t>
            </a:r>
            <a:endParaRPr sz="1700"/>
          </a:p>
          <a:p>
            <a:pPr indent="-330200" lvl="1" marL="914400" rtl="0" algn="l">
              <a:spcBef>
                <a:spcPts val="1000"/>
              </a:spcBef>
              <a:spcAft>
                <a:spcPts val="0"/>
              </a:spcAft>
              <a:buSzPts val="1600"/>
              <a:buChar char="○"/>
            </a:pPr>
            <a:r>
              <a:rPr lang="en-US" sz="1700"/>
              <a:t>Example request: </a:t>
            </a:r>
            <a:r>
              <a:rPr b="1" lang="en-US" sz="1500"/>
              <a:t>https://ooinet.oceanobservatories.org/api/m2m/12575/parameter/14</a:t>
            </a:r>
            <a:endParaRPr b="1" sz="1500"/>
          </a:p>
          <a:p>
            <a:pPr indent="0" lvl="0" marL="0" rtl="0" algn="l">
              <a:spcBef>
                <a:spcPts val="1000"/>
              </a:spcBef>
              <a:spcAft>
                <a:spcPts val="0"/>
              </a:spcAft>
              <a:buNone/>
            </a:pPr>
            <a:r>
              <a:t/>
            </a:r>
            <a:endParaRPr sz="2300"/>
          </a:p>
          <a:p>
            <a:pPr indent="0" lvl="0" marL="457200" rtl="0" algn="l">
              <a:spcBef>
                <a:spcPts val="1000"/>
              </a:spcBef>
              <a:spcAft>
                <a:spcPts val="0"/>
              </a:spcAft>
              <a:buNone/>
            </a:pPr>
            <a:r>
              <a:t/>
            </a:r>
            <a:endParaRPr sz="2300"/>
          </a:p>
          <a:p>
            <a:pPr indent="0" lvl="0" marL="457200" rtl="0" algn="l">
              <a:spcBef>
                <a:spcPts val="1000"/>
              </a:spcBef>
              <a:spcAft>
                <a:spcPts val="0"/>
              </a:spcAft>
              <a:buNone/>
            </a:pPr>
            <a:r>
              <a:t/>
            </a:r>
            <a:endParaRPr sz="2300"/>
          </a:p>
          <a:p>
            <a:pPr indent="0" lvl="0" marL="457200" rtl="0" algn="l">
              <a:spcBef>
                <a:spcPts val="1000"/>
              </a:spcBef>
              <a:spcAft>
                <a:spcPts val="0"/>
              </a:spcAft>
              <a:buNone/>
            </a:pPr>
            <a:r>
              <a:t/>
            </a:r>
            <a:endParaRPr sz="2300"/>
          </a:p>
          <a:p>
            <a:pPr indent="0" lvl="0" marL="0" rtl="0" algn="l">
              <a:spcBef>
                <a:spcPts val="1000"/>
              </a:spcBef>
              <a:spcAft>
                <a:spcPts val="0"/>
              </a:spcAft>
              <a:buNone/>
            </a:pPr>
            <a:r>
              <a:t/>
            </a:r>
            <a:endParaRPr sz="2300"/>
          </a:p>
          <a:p>
            <a:pPr indent="0" lvl="0" marL="0" rtl="0" algn="l">
              <a:spcBef>
                <a:spcPts val="1000"/>
              </a:spcBef>
              <a:spcAft>
                <a:spcPts val="0"/>
              </a:spcAft>
              <a:buNone/>
            </a:pPr>
            <a:r>
              <a:t/>
            </a:r>
            <a:endParaRPr sz="2300"/>
          </a:p>
          <a:p>
            <a:pPr indent="0" lvl="0" marL="457200" rtl="0" algn="l">
              <a:spcBef>
                <a:spcPts val="1000"/>
              </a:spcBef>
              <a:spcAft>
                <a:spcPts val="0"/>
              </a:spcAft>
              <a:buNone/>
            </a:pPr>
            <a:r>
              <a:t/>
            </a:r>
            <a:endParaRPr sz="2300"/>
          </a:p>
          <a:p>
            <a:pPr indent="-336550" lvl="0" marL="457200" rtl="0" algn="l">
              <a:spcBef>
                <a:spcPts val="1000"/>
              </a:spcBef>
              <a:spcAft>
                <a:spcPts val="1000"/>
              </a:spcAft>
              <a:buSzPts val="1700"/>
              <a:buChar char="●"/>
            </a:pPr>
            <a:r>
              <a:t/>
            </a:r>
            <a:endParaRPr sz="17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6"/>
          <p:cNvSpPr txBox="1"/>
          <p:nvPr>
            <p:ph idx="1" type="body"/>
          </p:nvPr>
        </p:nvSpPr>
        <p:spPr>
          <a:xfrm>
            <a:off x="448475" y="0"/>
            <a:ext cx="10987800" cy="118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3900"/>
              <a:buNone/>
            </a:pPr>
            <a:r>
              <a:rPr b="1" lang="en-US" sz="3600"/>
              <a:t>Preload</a:t>
            </a:r>
            <a:r>
              <a:rPr b="1" lang="en-US" sz="3600"/>
              <a:t>: Metadata &amp; Data Levels</a:t>
            </a:r>
            <a:endParaRPr sz="3600"/>
          </a:p>
        </p:txBody>
      </p:sp>
      <p:cxnSp>
        <p:nvCxnSpPr>
          <p:cNvPr id="340" name="Google Shape;340;p46"/>
          <p:cNvCxnSpPr/>
          <p:nvPr/>
        </p:nvCxnSpPr>
        <p:spPr>
          <a:xfrm flipH="1" rot="10800000">
            <a:off x="457825" y="1186700"/>
            <a:ext cx="10978500" cy="18600"/>
          </a:xfrm>
          <a:prstGeom prst="straightConnector1">
            <a:avLst/>
          </a:prstGeom>
          <a:noFill/>
          <a:ln cap="flat" cmpd="sng" w="38100">
            <a:solidFill>
              <a:schemeClr val="accent2"/>
            </a:solidFill>
            <a:prstDash val="solid"/>
            <a:round/>
            <a:headEnd len="med" w="med" type="none"/>
            <a:tailEnd len="med" w="med" type="none"/>
          </a:ln>
        </p:spPr>
      </p:cxnSp>
      <p:sp>
        <p:nvSpPr>
          <p:cNvPr id="341" name="Google Shape;341;p46"/>
          <p:cNvSpPr txBox="1"/>
          <p:nvPr>
            <p:ph idx="2" type="body"/>
          </p:nvPr>
        </p:nvSpPr>
        <p:spPr>
          <a:xfrm>
            <a:off x="448475" y="1312800"/>
            <a:ext cx="10987800" cy="5397300"/>
          </a:xfrm>
          <a:prstGeom prst="rect">
            <a:avLst/>
          </a:prstGeom>
          <a:noFill/>
          <a:ln>
            <a:noFill/>
          </a:ln>
        </p:spPr>
        <p:txBody>
          <a:bodyPr anchorCtr="0" anchor="t" bIns="45700" lIns="91425" spcFirstLastPara="1" rIns="91425" wrap="square" tIns="45700">
            <a:normAutofit/>
          </a:bodyPr>
          <a:lstStyle/>
          <a:p>
            <a:pPr indent="-330200" lvl="0" marL="457200" rtl="0" algn="l">
              <a:lnSpc>
                <a:spcPct val="90000"/>
              </a:lnSpc>
              <a:spcBef>
                <a:spcPts val="0"/>
              </a:spcBef>
              <a:spcAft>
                <a:spcPts val="1000"/>
              </a:spcAft>
              <a:buSzPts val="1600"/>
              <a:buChar char="●"/>
            </a:pPr>
            <a:r>
              <a:rPr lang="en-US" sz="1700"/>
              <a:t>Example request: </a:t>
            </a:r>
            <a:r>
              <a:rPr b="1" lang="en-US" sz="1500"/>
              <a:t>https://ooinet.oceanobservatories.org/api/m2m/12575/parameter/14</a:t>
            </a:r>
            <a:endParaRPr sz="1400"/>
          </a:p>
        </p:txBody>
      </p:sp>
      <p:pic>
        <p:nvPicPr>
          <p:cNvPr id="342" name="Google Shape;342;p46"/>
          <p:cNvPicPr preferRelativeResize="0"/>
          <p:nvPr/>
        </p:nvPicPr>
        <p:blipFill>
          <a:blip r:embed="rId3">
            <a:alphaModFix/>
          </a:blip>
          <a:stretch>
            <a:fillRect/>
          </a:stretch>
        </p:blipFill>
        <p:spPr>
          <a:xfrm>
            <a:off x="1607675" y="1873350"/>
            <a:ext cx="8976650" cy="4368250"/>
          </a:xfrm>
          <a:prstGeom prst="rect">
            <a:avLst/>
          </a:prstGeom>
          <a:noFill/>
          <a:ln cap="flat" cmpd="sng" w="9525">
            <a:solidFill>
              <a:schemeClr val="dk2"/>
            </a:solidFill>
            <a:prstDash val="solid"/>
            <a:round/>
            <a:headEnd len="sm" w="sm" type="none"/>
            <a:tailEnd len="sm" w="sm" type="none"/>
          </a:ln>
        </p:spPr>
      </p:pic>
      <p:sp>
        <p:nvSpPr>
          <p:cNvPr id="343" name="Google Shape;343;p46"/>
          <p:cNvSpPr/>
          <p:nvPr/>
        </p:nvSpPr>
        <p:spPr>
          <a:xfrm>
            <a:off x="1607675" y="3684375"/>
            <a:ext cx="1451100" cy="2847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idx="1" type="body"/>
          </p:nvPr>
        </p:nvSpPr>
        <p:spPr>
          <a:xfrm>
            <a:off x="448475" y="0"/>
            <a:ext cx="10987800" cy="118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3900"/>
              <a:buNone/>
            </a:pPr>
            <a:r>
              <a:rPr b="1" lang="en-US" sz="3600"/>
              <a:t>Terminology (Handout: Decoder)</a:t>
            </a:r>
            <a:endParaRPr sz="3600"/>
          </a:p>
        </p:txBody>
      </p:sp>
      <p:cxnSp>
        <p:nvCxnSpPr>
          <p:cNvPr id="107" name="Google Shape;107;p20"/>
          <p:cNvCxnSpPr/>
          <p:nvPr/>
        </p:nvCxnSpPr>
        <p:spPr>
          <a:xfrm flipH="1" rot="10800000">
            <a:off x="457825" y="1186700"/>
            <a:ext cx="10978500" cy="18600"/>
          </a:xfrm>
          <a:prstGeom prst="straightConnector1">
            <a:avLst/>
          </a:prstGeom>
          <a:noFill/>
          <a:ln cap="flat" cmpd="sng" w="38100">
            <a:solidFill>
              <a:schemeClr val="accent2"/>
            </a:solidFill>
            <a:prstDash val="solid"/>
            <a:round/>
            <a:headEnd len="med" w="med" type="none"/>
            <a:tailEnd len="med" w="med" type="none"/>
          </a:ln>
        </p:spPr>
      </p:cxnSp>
      <p:sp>
        <p:nvSpPr>
          <p:cNvPr id="108" name="Google Shape;108;p20"/>
          <p:cNvSpPr txBox="1"/>
          <p:nvPr>
            <p:ph idx="2" type="body"/>
          </p:nvPr>
        </p:nvSpPr>
        <p:spPr>
          <a:xfrm>
            <a:off x="457850" y="1286500"/>
            <a:ext cx="5499900" cy="5149200"/>
          </a:xfrm>
          <a:prstGeom prst="rect">
            <a:avLst/>
          </a:prstGeom>
          <a:noFill/>
          <a:ln>
            <a:noFill/>
          </a:ln>
        </p:spPr>
        <p:txBody>
          <a:bodyPr anchorCtr="0" anchor="t" bIns="45700" lIns="91425" spcFirstLastPara="1" rIns="91425" wrap="square" tIns="45700">
            <a:normAutofit fontScale="85000" lnSpcReduction="10000"/>
          </a:bodyPr>
          <a:lstStyle/>
          <a:p>
            <a:pPr indent="-342900" lvl="0" marL="457200" rtl="0" algn="l">
              <a:lnSpc>
                <a:spcPct val="100000"/>
              </a:lnSpc>
              <a:spcBef>
                <a:spcPts val="0"/>
              </a:spcBef>
              <a:spcAft>
                <a:spcPts val="0"/>
              </a:spcAft>
              <a:buSzPct val="100000"/>
              <a:buChar char="●"/>
            </a:pPr>
            <a:r>
              <a:rPr lang="en-US" sz="2117"/>
              <a:t>Array</a:t>
            </a:r>
            <a:endParaRPr sz="2117"/>
          </a:p>
          <a:p>
            <a:pPr indent="-309562" lvl="1" marL="914400" rtl="0" algn="l">
              <a:lnSpc>
                <a:spcPct val="100000"/>
              </a:lnSpc>
              <a:spcBef>
                <a:spcPts val="0"/>
              </a:spcBef>
              <a:spcAft>
                <a:spcPts val="0"/>
              </a:spcAft>
              <a:buSzPct val="100000"/>
              <a:buChar char="○"/>
            </a:pPr>
            <a:r>
              <a:rPr lang="en-US" sz="1500"/>
              <a:t>One of 5 major research </a:t>
            </a:r>
            <a:r>
              <a:rPr lang="en-US" sz="1500"/>
              <a:t>components</a:t>
            </a:r>
            <a:r>
              <a:rPr lang="en-US" sz="1500"/>
              <a:t> that make up OOI (e.g. Ocean Station Papa or Coastal Endurance)</a:t>
            </a:r>
            <a:endParaRPr sz="1500"/>
          </a:p>
          <a:p>
            <a:pPr indent="-342900" lvl="0" marL="457200" rtl="0" algn="l">
              <a:lnSpc>
                <a:spcPct val="100000"/>
              </a:lnSpc>
              <a:spcBef>
                <a:spcPts val="0"/>
              </a:spcBef>
              <a:spcAft>
                <a:spcPts val="0"/>
              </a:spcAft>
              <a:buSzPct val="100000"/>
              <a:buChar char="●"/>
            </a:pPr>
            <a:r>
              <a:rPr lang="en-US" sz="2117"/>
              <a:t>Site</a:t>
            </a:r>
            <a:endParaRPr sz="2117"/>
          </a:p>
          <a:p>
            <a:pPr indent="-309562" lvl="1" marL="914400" rtl="0" algn="l">
              <a:lnSpc>
                <a:spcPct val="100000"/>
              </a:lnSpc>
              <a:spcBef>
                <a:spcPts val="0"/>
              </a:spcBef>
              <a:spcAft>
                <a:spcPts val="0"/>
              </a:spcAft>
              <a:buSzPct val="100000"/>
              <a:buChar char="○"/>
            </a:pPr>
            <a:r>
              <a:rPr lang="en-US" sz="1500"/>
              <a:t>A specific geographic location within an array (e.g. Global Ocean Station Papa Flanking Mooring A = GP03FLMA)</a:t>
            </a:r>
            <a:endParaRPr sz="1500"/>
          </a:p>
          <a:p>
            <a:pPr indent="-342900" lvl="0" marL="457200" rtl="0" algn="l">
              <a:lnSpc>
                <a:spcPct val="100000"/>
              </a:lnSpc>
              <a:spcBef>
                <a:spcPts val="0"/>
              </a:spcBef>
              <a:spcAft>
                <a:spcPts val="0"/>
              </a:spcAft>
              <a:buSzPct val="100000"/>
              <a:buChar char="●"/>
            </a:pPr>
            <a:r>
              <a:rPr lang="en-US" sz="2117"/>
              <a:t>Platform</a:t>
            </a:r>
            <a:endParaRPr sz="2117"/>
          </a:p>
          <a:p>
            <a:pPr indent="-309562" lvl="1" marL="914400" rtl="0" algn="l">
              <a:lnSpc>
                <a:spcPct val="100000"/>
              </a:lnSpc>
              <a:spcBef>
                <a:spcPts val="0"/>
              </a:spcBef>
              <a:spcAft>
                <a:spcPts val="0"/>
              </a:spcAft>
              <a:buSzPct val="100000"/>
              <a:buChar char="○"/>
            </a:pPr>
            <a:r>
              <a:rPr lang="en-US" sz="1500"/>
              <a:t>A set of infrastructure within an array that host a complement of integrated scientific instrument. May be fixed (mooring) or mobile (profilers or gliders) </a:t>
            </a:r>
            <a:endParaRPr sz="1500"/>
          </a:p>
          <a:p>
            <a:pPr indent="-342900" lvl="0" marL="457200" rtl="0" algn="l">
              <a:lnSpc>
                <a:spcPct val="100000"/>
              </a:lnSpc>
              <a:spcBef>
                <a:spcPts val="0"/>
              </a:spcBef>
              <a:spcAft>
                <a:spcPts val="0"/>
              </a:spcAft>
              <a:buSzPct val="100000"/>
              <a:buChar char="●"/>
            </a:pPr>
            <a:r>
              <a:rPr lang="en-US" sz="2117"/>
              <a:t>Node</a:t>
            </a:r>
            <a:endParaRPr sz="2117"/>
          </a:p>
          <a:p>
            <a:pPr indent="-309562" lvl="1" marL="914400" rtl="0" algn="l">
              <a:lnSpc>
                <a:spcPct val="100000"/>
              </a:lnSpc>
              <a:spcBef>
                <a:spcPts val="0"/>
              </a:spcBef>
              <a:spcAft>
                <a:spcPts val="0"/>
              </a:spcAft>
              <a:buSzPct val="100000"/>
              <a:buChar char="○"/>
            </a:pPr>
            <a:r>
              <a:rPr lang="en-US" sz="1500"/>
              <a:t>A section of a platform with one or more computers and power controllers. Instruments on platforms are plugged into nodes. (e.g. mooring riser on Global Ocean Station Papa Flanking Mooring A = GP03FLMA-RIS01)</a:t>
            </a:r>
            <a:endParaRPr sz="1500"/>
          </a:p>
          <a:p>
            <a:pPr indent="-342900" lvl="0" marL="457200" rtl="0" algn="l">
              <a:lnSpc>
                <a:spcPct val="100000"/>
              </a:lnSpc>
              <a:spcBef>
                <a:spcPts val="0"/>
              </a:spcBef>
              <a:spcAft>
                <a:spcPts val="0"/>
              </a:spcAft>
              <a:buSzPct val="100000"/>
              <a:buChar char="●"/>
            </a:pPr>
            <a:r>
              <a:rPr lang="en-US" sz="2117"/>
              <a:t>Instrument/Sensor</a:t>
            </a:r>
            <a:endParaRPr sz="2117"/>
          </a:p>
          <a:p>
            <a:pPr indent="-309562" lvl="1" marL="914400" rtl="0" algn="l">
              <a:lnSpc>
                <a:spcPct val="100000"/>
              </a:lnSpc>
              <a:spcBef>
                <a:spcPts val="0"/>
              </a:spcBef>
              <a:spcAft>
                <a:spcPts val="0"/>
              </a:spcAft>
              <a:buSzPct val="100000"/>
              <a:buChar char="○"/>
            </a:pPr>
            <a:r>
              <a:rPr lang="en-US" sz="1500"/>
              <a:t>Terms often used interchangeably. An </a:t>
            </a:r>
            <a:r>
              <a:rPr b="1" lang="en-US" sz="1500"/>
              <a:t>instrument</a:t>
            </a:r>
            <a:r>
              <a:rPr lang="en-US" sz="1500"/>
              <a:t> is a piece of equipment used to collect data. A </a:t>
            </a:r>
            <a:r>
              <a:rPr b="1" lang="en-US" sz="1500"/>
              <a:t>sensor</a:t>
            </a:r>
            <a:r>
              <a:rPr lang="en-US" sz="1500"/>
              <a:t> is a part of an instrument which measures a specific quantity.</a:t>
            </a:r>
            <a:endParaRPr sz="1500"/>
          </a:p>
          <a:p>
            <a:pPr indent="-309562" lvl="1" marL="914400" rtl="0" algn="l">
              <a:lnSpc>
                <a:spcPct val="100000"/>
              </a:lnSpc>
              <a:spcBef>
                <a:spcPts val="0"/>
              </a:spcBef>
              <a:spcAft>
                <a:spcPts val="0"/>
              </a:spcAft>
              <a:buSzPct val="100000"/>
              <a:buChar char="○"/>
            </a:pPr>
            <a:r>
              <a:rPr lang="en-US" sz="1500"/>
              <a:t>Each instrument has a </a:t>
            </a:r>
            <a:r>
              <a:rPr b="1" lang="en-US" sz="1500"/>
              <a:t>Unique ID</a:t>
            </a:r>
            <a:r>
              <a:rPr lang="en-US" sz="1500"/>
              <a:t> (</a:t>
            </a:r>
            <a:r>
              <a:rPr b="1" lang="en-US" sz="1500"/>
              <a:t>UID)</a:t>
            </a:r>
            <a:endParaRPr sz="1500"/>
          </a:p>
          <a:p>
            <a:pPr indent="-342900" lvl="0" marL="457200" rtl="0" algn="l">
              <a:lnSpc>
                <a:spcPct val="100000"/>
              </a:lnSpc>
              <a:spcBef>
                <a:spcPts val="0"/>
              </a:spcBef>
              <a:spcAft>
                <a:spcPts val="0"/>
              </a:spcAft>
              <a:buSzPct val="100000"/>
              <a:buChar char="●"/>
            </a:pPr>
            <a:r>
              <a:rPr lang="en-US" sz="2117"/>
              <a:t>Reference</a:t>
            </a:r>
            <a:r>
              <a:rPr lang="en-US" sz="2117"/>
              <a:t> Designator</a:t>
            </a:r>
            <a:endParaRPr sz="2117"/>
          </a:p>
          <a:p>
            <a:pPr indent="-309562" lvl="1" marL="914400" rtl="0" algn="l">
              <a:lnSpc>
                <a:spcPct val="100000"/>
              </a:lnSpc>
              <a:spcBef>
                <a:spcPts val="0"/>
              </a:spcBef>
              <a:spcAft>
                <a:spcPts val="0"/>
              </a:spcAft>
              <a:buSzPct val="100000"/>
              <a:buChar char="○"/>
            </a:pPr>
            <a:r>
              <a:rPr lang="en-US" sz="1500"/>
              <a:t>Identifies a particular instrument on a particular node/platform at a particular site.</a:t>
            </a:r>
            <a:endParaRPr sz="1500"/>
          </a:p>
          <a:p>
            <a:pPr indent="-309562" lvl="1" marL="914400" rtl="0" algn="l">
              <a:lnSpc>
                <a:spcPct val="100000"/>
              </a:lnSpc>
              <a:spcBef>
                <a:spcPts val="0"/>
              </a:spcBef>
              <a:spcAft>
                <a:spcPts val="0"/>
              </a:spcAft>
              <a:buSzPct val="100000"/>
              <a:buChar char="○"/>
            </a:pPr>
            <a:r>
              <a:rPr lang="en-US" sz="1500"/>
              <a:t>Example: </a:t>
            </a:r>
            <a:r>
              <a:rPr b="1" lang="en-US" sz="1500"/>
              <a:t>GP03FLMA-RIS01-02-DOSTAD000 </a:t>
            </a:r>
            <a:r>
              <a:rPr lang="en-US" sz="1500"/>
              <a:t>= Global Ocean Station Papa Flanking Mooring A - Mooring Riser - Dissolved Oxygen Sensor</a:t>
            </a:r>
            <a:endParaRPr sz="1500"/>
          </a:p>
        </p:txBody>
      </p:sp>
      <p:sp>
        <p:nvSpPr>
          <p:cNvPr id="109" name="Google Shape;109;p20"/>
          <p:cNvSpPr txBox="1"/>
          <p:nvPr>
            <p:ph idx="2" type="body"/>
          </p:nvPr>
        </p:nvSpPr>
        <p:spPr>
          <a:xfrm>
            <a:off x="6117950" y="1286500"/>
            <a:ext cx="5499900" cy="4492800"/>
          </a:xfrm>
          <a:prstGeom prst="rect">
            <a:avLst/>
          </a:prstGeom>
          <a:noFill/>
          <a:ln>
            <a:noFill/>
          </a:ln>
        </p:spPr>
        <p:txBody>
          <a:bodyPr anchorCtr="0" anchor="t" bIns="45700" lIns="91425" spcFirstLastPara="1" rIns="91425" wrap="square" tIns="45700">
            <a:normAutofit lnSpcReduction="20000"/>
          </a:bodyPr>
          <a:lstStyle/>
          <a:p>
            <a:pPr indent="-342900" lvl="0" marL="457200" rtl="0" algn="l">
              <a:lnSpc>
                <a:spcPct val="100000"/>
              </a:lnSpc>
              <a:spcBef>
                <a:spcPts val="0"/>
              </a:spcBef>
              <a:spcAft>
                <a:spcPts val="0"/>
              </a:spcAft>
              <a:buSzPts val="1800"/>
              <a:buChar char="●"/>
            </a:pPr>
            <a:r>
              <a:rPr lang="en-US" sz="1800"/>
              <a:t>Method</a:t>
            </a:r>
            <a:endParaRPr sz="1800"/>
          </a:p>
          <a:p>
            <a:pPr indent="-317500" lvl="1" marL="914400" rtl="0" algn="l">
              <a:lnSpc>
                <a:spcPct val="100000"/>
              </a:lnSpc>
              <a:spcBef>
                <a:spcPts val="0"/>
              </a:spcBef>
              <a:spcAft>
                <a:spcPts val="0"/>
              </a:spcAft>
              <a:buSzPts val="1400"/>
              <a:buChar char="○"/>
            </a:pPr>
            <a:r>
              <a:rPr b="1" lang="en-US"/>
              <a:t>Telemetered:</a:t>
            </a:r>
            <a:r>
              <a:rPr lang="en-US"/>
              <a:t> Data returned wirelessly. Often truncated or decimated due to size.</a:t>
            </a:r>
            <a:endParaRPr/>
          </a:p>
          <a:p>
            <a:pPr indent="-317500" lvl="1" marL="914400" rtl="0" algn="l">
              <a:lnSpc>
                <a:spcPct val="100000"/>
              </a:lnSpc>
              <a:spcBef>
                <a:spcPts val="0"/>
              </a:spcBef>
              <a:spcAft>
                <a:spcPts val="0"/>
              </a:spcAft>
              <a:buSzPts val="1400"/>
              <a:buChar char="○"/>
            </a:pPr>
            <a:r>
              <a:rPr b="1" lang="en-US"/>
              <a:t>Recovered_host/Recovered_inst</a:t>
            </a:r>
            <a:r>
              <a:rPr lang="en-US"/>
              <a:t>: Data downloaded directly from either the mooring computer or from the instrument.</a:t>
            </a:r>
            <a:endParaRPr/>
          </a:p>
          <a:p>
            <a:pPr indent="-317500" lvl="1" marL="914400" rtl="0" algn="l">
              <a:lnSpc>
                <a:spcPct val="100000"/>
              </a:lnSpc>
              <a:spcBef>
                <a:spcPts val="0"/>
              </a:spcBef>
              <a:spcAft>
                <a:spcPts val="0"/>
              </a:spcAft>
              <a:buSzPts val="1400"/>
              <a:buChar char="○"/>
            </a:pPr>
            <a:r>
              <a:rPr b="1" lang="en-US"/>
              <a:t>Streamed:</a:t>
            </a:r>
            <a:r>
              <a:rPr lang="en-US"/>
              <a:t> Data accessible nearly instantaneously. Limited to cabled array and Endurance shelf stations</a:t>
            </a:r>
            <a:endParaRPr/>
          </a:p>
          <a:p>
            <a:pPr indent="-342900" lvl="0" marL="457200" rtl="0" algn="l">
              <a:lnSpc>
                <a:spcPct val="100000"/>
              </a:lnSpc>
              <a:spcBef>
                <a:spcPts val="0"/>
              </a:spcBef>
              <a:spcAft>
                <a:spcPts val="0"/>
              </a:spcAft>
              <a:buSzPts val="1800"/>
              <a:buChar char="●"/>
            </a:pPr>
            <a:r>
              <a:rPr lang="en-US" sz="1800"/>
              <a:t>Data Stream</a:t>
            </a:r>
            <a:endParaRPr sz="1800"/>
          </a:p>
          <a:p>
            <a:pPr indent="-317500" lvl="1" marL="914400" rtl="0" algn="l">
              <a:lnSpc>
                <a:spcPct val="100000"/>
              </a:lnSpc>
              <a:spcBef>
                <a:spcPts val="0"/>
              </a:spcBef>
              <a:spcAft>
                <a:spcPts val="0"/>
              </a:spcAft>
              <a:buSzPts val="1400"/>
              <a:buChar char="○"/>
            </a:pPr>
            <a:r>
              <a:rPr lang="en-US"/>
              <a:t>Raw data feed from a sensor that has been read, parsed, and separated based on content (e.g. engineering, science, metadata, etc.)</a:t>
            </a:r>
            <a:endParaRPr/>
          </a:p>
          <a:p>
            <a:pPr indent="-342900" lvl="0" marL="457200" rtl="0" algn="l">
              <a:lnSpc>
                <a:spcPct val="100000"/>
              </a:lnSpc>
              <a:spcBef>
                <a:spcPts val="0"/>
              </a:spcBef>
              <a:spcAft>
                <a:spcPts val="0"/>
              </a:spcAft>
              <a:buSzPts val="1800"/>
              <a:buChar char="●"/>
            </a:pPr>
            <a:r>
              <a:rPr lang="en-US" sz="1800"/>
              <a:t>Parameters</a:t>
            </a:r>
            <a:endParaRPr sz="1800"/>
          </a:p>
          <a:p>
            <a:pPr indent="-317500" lvl="1" marL="914400" rtl="0" algn="l">
              <a:lnSpc>
                <a:spcPct val="100000"/>
              </a:lnSpc>
              <a:spcBef>
                <a:spcPts val="0"/>
              </a:spcBef>
              <a:spcAft>
                <a:spcPts val="0"/>
              </a:spcAft>
              <a:buSzPts val="1400"/>
              <a:buChar char="○"/>
            </a:pPr>
            <a:r>
              <a:rPr lang="en-US"/>
              <a:t>Also sometimes called data variables.</a:t>
            </a:r>
            <a:endParaRPr/>
          </a:p>
          <a:p>
            <a:pPr indent="-317500" lvl="1" marL="914400" rtl="0" algn="l">
              <a:lnSpc>
                <a:spcPct val="100000"/>
              </a:lnSpc>
              <a:spcBef>
                <a:spcPts val="0"/>
              </a:spcBef>
              <a:spcAft>
                <a:spcPts val="0"/>
              </a:spcAft>
              <a:buSzPts val="1400"/>
              <a:buChar char="○"/>
            </a:pPr>
            <a:r>
              <a:rPr lang="en-US"/>
              <a:t>A particular value returned from a sensor (e.g. practical salinity from a CTD). Many parameters are in a given datastream.</a:t>
            </a:r>
            <a:endParaRPr/>
          </a:p>
          <a:p>
            <a:pPr indent="-342900" lvl="0" marL="457200" rtl="0" algn="l">
              <a:lnSpc>
                <a:spcPct val="100000"/>
              </a:lnSpc>
              <a:spcBef>
                <a:spcPts val="0"/>
              </a:spcBef>
              <a:spcAft>
                <a:spcPts val="0"/>
              </a:spcAft>
              <a:buSzPts val="1800"/>
              <a:buChar char="●"/>
            </a:pPr>
            <a:r>
              <a:rPr lang="en-US" sz="1800"/>
              <a:t>Annotation</a:t>
            </a:r>
            <a:endParaRPr sz="1800"/>
          </a:p>
          <a:p>
            <a:pPr indent="-317500" lvl="1" marL="914400" rtl="0" algn="l">
              <a:lnSpc>
                <a:spcPct val="100000"/>
              </a:lnSpc>
              <a:spcBef>
                <a:spcPts val="0"/>
              </a:spcBef>
              <a:spcAft>
                <a:spcPts val="0"/>
              </a:spcAft>
              <a:buSzPts val="1400"/>
              <a:buChar char="○"/>
            </a:pPr>
            <a:r>
              <a:rPr lang="en-US"/>
              <a:t>A human-in-the-loop assessment of the data a</a:t>
            </a:r>
            <a:r>
              <a:rPr lang="en-US"/>
              <a:t>dded to the datasets for specified time periods by the operators. </a:t>
            </a:r>
            <a:endParaRPr/>
          </a:p>
          <a:p>
            <a:pPr indent="-317500" lvl="1" marL="914400" rtl="0" algn="l">
              <a:lnSpc>
                <a:spcPct val="100000"/>
              </a:lnSpc>
              <a:spcBef>
                <a:spcPts val="0"/>
              </a:spcBef>
              <a:spcAft>
                <a:spcPts val="0"/>
              </a:spcAft>
              <a:buSzPts val="1400"/>
              <a:buChar char="○"/>
            </a:pPr>
            <a:r>
              <a:rPr lang="en-US"/>
              <a:t>Provides info on data quality, performance, issues, and context.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7"/>
          <p:cNvSpPr txBox="1"/>
          <p:nvPr>
            <p:ph idx="1" type="body"/>
          </p:nvPr>
        </p:nvSpPr>
        <p:spPr>
          <a:xfrm>
            <a:off x="448475" y="0"/>
            <a:ext cx="10987800" cy="118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3900"/>
              <a:buNone/>
            </a:pPr>
            <a:r>
              <a:rPr b="1" lang="en-US" sz="3600"/>
              <a:t>Metadata &amp; Preload</a:t>
            </a:r>
            <a:endParaRPr sz="3600"/>
          </a:p>
        </p:txBody>
      </p:sp>
      <p:cxnSp>
        <p:nvCxnSpPr>
          <p:cNvPr id="349" name="Google Shape;349;p47"/>
          <p:cNvCxnSpPr/>
          <p:nvPr/>
        </p:nvCxnSpPr>
        <p:spPr>
          <a:xfrm flipH="1" rot="10800000">
            <a:off x="457825" y="1186700"/>
            <a:ext cx="10978500" cy="18600"/>
          </a:xfrm>
          <a:prstGeom prst="straightConnector1">
            <a:avLst/>
          </a:prstGeom>
          <a:noFill/>
          <a:ln cap="flat" cmpd="sng" w="38100">
            <a:solidFill>
              <a:schemeClr val="accent2"/>
            </a:solidFill>
            <a:prstDash val="solid"/>
            <a:round/>
            <a:headEnd len="med" w="med" type="none"/>
            <a:tailEnd len="med" w="med" type="none"/>
          </a:ln>
        </p:spPr>
      </p:cxnSp>
      <p:sp>
        <p:nvSpPr>
          <p:cNvPr id="350" name="Google Shape;350;p47"/>
          <p:cNvSpPr txBox="1"/>
          <p:nvPr>
            <p:ph idx="2" type="body"/>
          </p:nvPr>
        </p:nvSpPr>
        <p:spPr>
          <a:xfrm>
            <a:off x="453175" y="1206400"/>
            <a:ext cx="10987800" cy="5397300"/>
          </a:xfrm>
          <a:prstGeom prst="rect">
            <a:avLst/>
          </a:prstGeom>
          <a:noFill/>
          <a:ln>
            <a:noFill/>
          </a:ln>
        </p:spPr>
        <p:txBody>
          <a:bodyPr anchorCtr="0" anchor="t" bIns="45700" lIns="91425" spcFirstLastPara="1" rIns="91425" wrap="square" tIns="45700">
            <a:normAutofit/>
          </a:bodyPr>
          <a:lstStyle/>
          <a:p>
            <a:pPr indent="-323850" lvl="0" marL="457200" rtl="0" algn="l">
              <a:spcBef>
                <a:spcPts val="0"/>
              </a:spcBef>
              <a:spcAft>
                <a:spcPts val="0"/>
              </a:spcAft>
              <a:buSzPts val="1500"/>
              <a:buChar char="●"/>
            </a:pPr>
            <a:r>
              <a:rPr lang="en-US" sz="1500"/>
              <a:t>With the Data Levels queried from </a:t>
            </a:r>
            <a:r>
              <a:rPr b="1" lang="en-US" sz="1500"/>
              <a:t>Preload </a:t>
            </a:r>
            <a:r>
              <a:rPr lang="en-US" sz="1500"/>
              <a:t>for each of the parameters returned with the </a:t>
            </a:r>
            <a:r>
              <a:rPr b="1" lang="en-US" sz="1500"/>
              <a:t>Metadata</a:t>
            </a:r>
            <a:r>
              <a:rPr lang="en-US" sz="1500"/>
              <a:t>, we can filter for the different Data Levels. Below we filtered the metadata for the GP03FLMA-RIS01-03-DOSTAD000 for L1 &amp; L2 data products</a:t>
            </a:r>
            <a:endParaRPr sz="1500"/>
          </a:p>
          <a:p>
            <a:pPr indent="-323850" lvl="1" marL="914400" rtl="0" algn="l">
              <a:spcBef>
                <a:spcPts val="1000"/>
              </a:spcBef>
              <a:spcAft>
                <a:spcPts val="0"/>
              </a:spcAft>
              <a:buSzPts val="1500"/>
              <a:buChar char="○"/>
            </a:pPr>
            <a:r>
              <a:rPr lang="en-US" sz="1500"/>
              <a:t>This allows us to cut down on the size of the data request and resulting data files</a:t>
            </a:r>
            <a:endParaRPr sz="1500"/>
          </a:p>
          <a:p>
            <a:pPr indent="0" lvl="0" marL="0" rtl="0" algn="l">
              <a:spcBef>
                <a:spcPts val="1000"/>
              </a:spcBef>
              <a:spcAft>
                <a:spcPts val="0"/>
              </a:spcAft>
              <a:buNone/>
            </a:pPr>
            <a:r>
              <a:t/>
            </a:r>
            <a:endParaRPr sz="2100"/>
          </a:p>
          <a:p>
            <a:pPr indent="0" lvl="0" marL="457200" rtl="0" algn="l">
              <a:spcBef>
                <a:spcPts val="1000"/>
              </a:spcBef>
              <a:spcAft>
                <a:spcPts val="0"/>
              </a:spcAft>
              <a:buNone/>
            </a:pPr>
            <a:r>
              <a:t/>
            </a:r>
            <a:endParaRPr sz="2100"/>
          </a:p>
          <a:p>
            <a:pPr indent="0" lvl="0" marL="457200" rtl="0" algn="l">
              <a:spcBef>
                <a:spcPts val="1000"/>
              </a:spcBef>
              <a:spcAft>
                <a:spcPts val="0"/>
              </a:spcAft>
              <a:buNone/>
            </a:pPr>
            <a:r>
              <a:t/>
            </a:r>
            <a:endParaRPr sz="2100"/>
          </a:p>
          <a:p>
            <a:pPr indent="0" lvl="0" marL="457200" rtl="0" algn="l">
              <a:spcBef>
                <a:spcPts val="1000"/>
              </a:spcBef>
              <a:spcAft>
                <a:spcPts val="0"/>
              </a:spcAft>
              <a:buNone/>
            </a:pPr>
            <a:r>
              <a:t/>
            </a:r>
            <a:endParaRPr sz="2100"/>
          </a:p>
          <a:p>
            <a:pPr indent="0" lvl="0" marL="0" rtl="0" algn="l">
              <a:spcBef>
                <a:spcPts val="1000"/>
              </a:spcBef>
              <a:spcAft>
                <a:spcPts val="0"/>
              </a:spcAft>
              <a:buNone/>
            </a:pPr>
            <a:r>
              <a:t/>
            </a:r>
            <a:endParaRPr sz="21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323850" lvl="0" marL="457200" rtl="0" algn="l">
              <a:spcBef>
                <a:spcPts val="1000"/>
              </a:spcBef>
              <a:spcAft>
                <a:spcPts val="1000"/>
              </a:spcAft>
              <a:buSzPts val="1500"/>
              <a:buChar char="●"/>
            </a:pPr>
            <a:r>
              <a:rPr b="1" lang="en-US" sz="1500"/>
              <a:t>Important: </a:t>
            </a:r>
            <a:r>
              <a:rPr lang="en-US" sz="1500"/>
              <a:t>Notice that </a:t>
            </a:r>
            <a:r>
              <a:rPr b="1" lang="en-US" sz="1500"/>
              <a:t>time</a:t>
            </a:r>
            <a:r>
              <a:rPr lang="en-US" sz="1500"/>
              <a:t> was filtered out. This is because they don't have a defined data product level. An additional wrinkle is that </a:t>
            </a:r>
            <a:r>
              <a:rPr b="1" lang="en-US" sz="1500"/>
              <a:t>time</a:t>
            </a:r>
            <a:r>
              <a:rPr lang="en-US" sz="1500"/>
              <a:t> is NOT the default dimension of delivered netCDF files - this means it needs to be specifically requested for data requests. This is something to be aware of when requesting only specific data variables.</a:t>
            </a:r>
            <a:endParaRPr sz="1500"/>
          </a:p>
        </p:txBody>
      </p:sp>
      <p:pic>
        <p:nvPicPr>
          <p:cNvPr id="351" name="Google Shape;351;p47"/>
          <p:cNvPicPr preferRelativeResize="0"/>
          <p:nvPr/>
        </p:nvPicPr>
        <p:blipFill>
          <a:blip r:embed="rId3">
            <a:alphaModFix/>
          </a:blip>
          <a:stretch>
            <a:fillRect/>
          </a:stretch>
        </p:blipFill>
        <p:spPr>
          <a:xfrm>
            <a:off x="1860050" y="2104975"/>
            <a:ext cx="8471901" cy="33503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8"/>
          <p:cNvSpPr txBox="1"/>
          <p:nvPr>
            <p:ph idx="1" type="body"/>
          </p:nvPr>
        </p:nvSpPr>
        <p:spPr>
          <a:xfrm>
            <a:off x="448475" y="0"/>
            <a:ext cx="10987800" cy="118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3900"/>
              <a:buNone/>
            </a:pPr>
            <a:r>
              <a:rPr b="1" lang="en-US" sz="3600"/>
              <a:t>Further Information</a:t>
            </a:r>
            <a:endParaRPr sz="3600"/>
          </a:p>
        </p:txBody>
      </p:sp>
      <p:cxnSp>
        <p:nvCxnSpPr>
          <p:cNvPr id="357" name="Google Shape;357;p48"/>
          <p:cNvCxnSpPr/>
          <p:nvPr/>
        </p:nvCxnSpPr>
        <p:spPr>
          <a:xfrm flipH="1" rot="10800000">
            <a:off x="457825" y="1186700"/>
            <a:ext cx="10978500" cy="18600"/>
          </a:xfrm>
          <a:prstGeom prst="straightConnector1">
            <a:avLst/>
          </a:prstGeom>
          <a:noFill/>
          <a:ln cap="flat" cmpd="sng" w="38100">
            <a:solidFill>
              <a:schemeClr val="accent2"/>
            </a:solidFill>
            <a:prstDash val="solid"/>
            <a:round/>
            <a:headEnd len="med" w="med" type="none"/>
            <a:tailEnd len="med" w="med" type="none"/>
          </a:ln>
        </p:spPr>
      </p:cxnSp>
      <p:sp>
        <p:nvSpPr>
          <p:cNvPr id="358" name="Google Shape;358;p48"/>
          <p:cNvSpPr txBox="1"/>
          <p:nvPr>
            <p:ph idx="2" type="body"/>
          </p:nvPr>
        </p:nvSpPr>
        <p:spPr>
          <a:xfrm>
            <a:off x="448475" y="1312800"/>
            <a:ext cx="11384400" cy="5397300"/>
          </a:xfrm>
          <a:prstGeom prst="rect">
            <a:avLst/>
          </a:prstGeom>
          <a:noFill/>
          <a:ln>
            <a:noFill/>
          </a:ln>
        </p:spPr>
        <p:txBody>
          <a:bodyPr anchorCtr="0" anchor="t" bIns="45700" lIns="91425" spcFirstLastPara="1" rIns="91425" wrap="square" tIns="45700">
            <a:normAutofit/>
          </a:bodyPr>
          <a:lstStyle/>
          <a:p>
            <a:pPr indent="-342900" lvl="0" marL="457200" rtl="0" algn="l">
              <a:spcBef>
                <a:spcPts val="0"/>
              </a:spcBef>
              <a:spcAft>
                <a:spcPts val="0"/>
              </a:spcAft>
              <a:buSzPts val="1800"/>
              <a:buChar char="●"/>
            </a:pPr>
            <a:r>
              <a:rPr lang="en-US" sz="1800"/>
              <a:t>Presentation available on gitHub at </a:t>
            </a:r>
            <a:r>
              <a:rPr b="1" lang="en-US" sz="1800"/>
              <a:t>github.com/reedan88/OOI-NE-Pacific-Community-Workshop</a:t>
            </a:r>
            <a:endParaRPr b="1" sz="1800"/>
          </a:p>
          <a:p>
            <a:pPr indent="-342900" lvl="1" marL="914400" rtl="0" algn="l">
              <a:spcBef>
                <a:spcPts val="0"/>
              </a:spcBef>
              <a:spcAft>
                <a:spcPts val="0"/>
              </a:spcAft>
              <a:buSzPts val="1800"/>
              <a:buChar char="○"/>
            </a:pPr>
            <a:r>
              <a:rPr lang="en-US" sz="1800"/>
              <a:t>Includes python package for simplified interaction with the OOI M2M &amp; example notebook</a:t>
            </a:r>
            <a:endParaRPr sz="1800"/>
          </a:p>
          <a:p>
            <a:pPr indent="-342900" lvl="1" marL="914400" rtl="0" algn="l">
              <a:spcBef>
                <a:spcPts val="0"/>
              </a:spcBef>
              <a:spcAft>
                <a:spcPts val="0"/>
              </a:spcAft>
              <a:buSzPts val="1800"/>
              <a:buChar char="○"/>
            </a:pPr>
            <a:r>
              <a:rPr lang="en-US" sz="1800"/>
              <a:t>Also includes jupyter scripts used to create “Global Ocean Station Papa: Assets &amp; Datasets” poster</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OOI Data Explorations</a:t>
            </a:r>
            <a:endParaRPr sz="1800"/>
          </a:p>
          <a:p>
            <a:pPr indent="-342900" lvl="1" marL="914400" rtl="0" algn="l">
              <a:spcBef>
                <a:spcPts val="0"/>
              </a:spcBef>
              <a:spcAft>
                <a:spcPts val="0"/>
              </a:spcAft>
              <a:buSzPts val="1800"/>
              <a:buChar char="○"/>
            </a:pPr>
            <a:r>
              <a:rPr lang="en-US" sz="1800"/>
              <a:t>Available on the OOI github at </a:t>
            </a:r>
            <a:r>
              <a:rPr b="1" lang="en-US" sz="1800"/>
              <a:t>github.com/oceanobservatories/ooi-data-explorations</a:t>
            </a:r>
            <a:endParaRPr b="1" sz="1800"/>
          </a:p>
          <a:p>
            <a:pPr indent="-342900" lvl="1" marL="914400" rtl="0" algn="l">
              <a:spcBef>
                <a:spcPts val="0"/>
              </a:spcBef>
              <a:spcAft>
                <a:spcPts val="0"/>
              </a:spcAft>
              <a:buSzPts val="1800"/>
              <a:buChar char="○"/>
            </a:pPr>
            <a:r>
              <a:rPr lang="en-US" sz="1800"/>
              <a:t>Includes code to both request and process data from OOI as well as some QC routines</a:t>
            </a:r>
            <a:endParaRPr sz="1800"/>
          </a:p>
          <a:p>
            <a:pPr indent="-342900" lvl="1" marL="914400" rtl="0" algn="l">
              <a:spcBef>
                <a:spcPts val="0"/>
              </a:spcBef>
              <a:spcAft>
                <a:spcPts val="0"/>
              </a:spcAft>
              <a:buSzPts val="1800"/>
              <a:buChar char="○"/>
            </a:pPr>
            <a:r>
              <a:rPr lang="en-US" sz="1800"/>
              <a:t>Code in both python, MatLab, and R</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Supplemental &amp; Complementary Datasets </a:t>
            </a:r>
            <a:endParaRPr sz="1800"/>
          </a:p>
          <a:p>
            <a:pPr indent="-342900" lvl="1" marL="914400" rtl="0" algn="l">
              <a:spcBef>
                <a:spcPts val="0"/>
              </a:spcBef>
              <a:spcAft>
                <a:spcPts val="0"/>
              </a:spcAft>
              <a:buSzPts val="1800"/>
              <a:buChar char="○"/>
            </a:pPr>
            <a:r>
              <a:rPr lang="en-US" sz="1800"/>
              <a:t>Discrete water sampling data available on the OOI Alfresco Web Document Server </a:t>
            </a:r>
            <a:endParaRPr sz="1800"/>
          </a:p>
          <a:p>
            <a:pPr indent="-342900" lvl="1" marL="914400" rtl="0" algn="l">
              <a:spcBef>
                <a:spcPts val="0"/>
              </a:spcBef>
              <a:spcAft>
                <a:spcPts val="0"/>
              </a:spcAft>
              <a:buSzPts val="1800"/>
              <a:buChar char="○"/>
            </a:pPr>
            <a:r>
              <a:rPr lang="en-US" sz="1800"/>
              <a:t>alfresco.oceanobservatories.org: OOI &gt; Array &gt; Cruise Data &gt; Cruise &gt; Ship Data &gt; Water Sampling</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Other Sources for OOI Data</a:t>
            </a:r>
            <a:endParaRPr sz="1800"/>
          </a:p>
          <a:p>
            <a:pPr indent="-342900" lvl="1" marL="914400" rtl="0" algn="l">
              <a:spcBef>
                <a:spcPts val="0"/>
              </a:spcBef>
              <a:spcAft>
                <a:spcPts val="0"/>
              </a:spcAft>
              <a:buSzPts val="1800"/>
              <a:buChar char="○"/>
            </a:pPr>
            <a:r>
              <a:rPr lang="en-US" sz="1800"/>
              <a:t>OOI Data Explorer website &amp; ERDDAP server - see “</a:t>
            </a:r>
            <a:r>
              <a:rPr b="1" lang="en-US" sz="1800"/>
              <a:t>Data Explorer” </a:t>
            </a:r>
            <a:r>
              <a:rPr lang="en-US" sz="1800"/>
              <a:t>Breakout Session</a:t>
            </a:r>
            <a:endParaRPr sz="1800"/>
          </a:p>
          <a:p>
            <a:pPr indent="-342900" lvl="1" marL="914400" rtl="0" algn="l">
              <a:spcBef>
                <a:spcPts val="0"/>
              </a:spcBef>
              <a:spcAft>
                <a:spcPts val="0"/>
              </a:spcAft>
              <a:buSzPts val="1800"/>
              <a:buChar char="○"/>
            </a:pPr>
            <a:r>
              <a:rPr lang="en-US" sz="1800"/>
              <a:t>Raw Data Server, Camera Data, &amp; Hydrophone Data - see “</a:t>
            </a:r>
            <a:r>
              <a:rPr b="1" lang="en-US" sz="1800"/>
              <a:t>Raw Data Server”</a:t>
            </a:r>
            <a:r>
              <a:rPr lang="en-US" sz="1800"/>
              <a:t> Breakout Session</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49"/>
          <p:cNvPicPr preferRelativeResize="0"/>
          <p:nvPr/>
        </p:nvPicPr>
        <p:blipFill rotWithShape="1">
          <a:blip r:embed="rId3">
            <a:alphaModFix/>
          </a:blip>
          <a:srcRect b="0" l="0" r="0" t="0"/>
          <a:stretch/>
        </p:blipFill>
        <p:spPr>
          <a:xfrm>
            <a:off x="0" y="0"/>
            <a:ext cx="12191760" cy="6857822"/>
          </a:xfrm>
          <a:prstGeom prst="rect">
            <a:avLst/>
          </a:prstGeom>
          <a:noFill/>
          <a:ln>
            <a:noFill/>
          </a:ln>
        </p:spPr>
      </p:pic>
      <p:pic>
        <p:nvPicPr>
          <p:cNvPr id="364" name="Google Shape;364;p49"/>
          <p:cNvPicPr preferRelativeResize="0"/>
          <p:nvPr/>
        </p:nvPicPr>
        <p:blipFill rotWithShape="1">
          <a:blip r:embed="rId4">
            <a:alphaModFix/>
          </a:blip>
          <a:srcRect b="0" l="0" r="0" t="0"/>
          <a:stretch/>
        </p:blipFill>
        <p:spPr>
          <a:xfrm>
            <a:off x="11389860" y="6057720"/>
            <a:ext cx="493020" cy="493020"/>
          </a:xfrm>
          <a:prstGeom prst="rect">
            <a:avLst/>
          </a:prstGeom>
          <a:noFill/>
          <a:ln>
            <a:noFill/>
          </a:ln>
        </p:spPr>
      </p:pic>
      <p:pic>
        <p:nvPicPr>
          <p:cNvPr id="365" name="Google Shape;365;p49"/>
          <p:cNvPicPr preferRelativeResize="0"/>
          <p:nvPr/>
        </p:nvPicPr>
        <p:blipFill rotWithShape="1">
          <a:blip r:embed="rId5">
            <a:alphaModFix/>
          </a:blip>
          <a:srcRect b="0" l="0" r="0" t="0"/>
          <a:stretch/>
        </p:blipFill>
        <p:spPr>
          <a:xfrm>
            <a:off x="946080" y="823320"/>
            <a:ext cx="3340440" cy="595620"/>
          </a:xfrm>
          <a:prstGeom prst="rect">
            <a:avLst/>
          </a:prstGeom>
          <a:noFill/>
          <a:ln>
            <a:noFill/>
          </a:ln>
        </p:spPr>
      </p:pic>
      <p:pic>
        <p:nvPicPr>
          <p:cNvPr id="366" name="Google Shape;366;p49"/>
          <p:cNvPicPr preferRelativeResize="0"/>
          <p:nvPr/>
        </p:nvPicPr>
        <p:blipFill rotWithShape="1">
          <a:blip r:embed="rId6">
            <a:alphaModFix/>
          </a:blip>
          <a:srcRect b="0" l="0" r="0" t="0"/>
          <a:stretch/>
        </p:blipFill>
        <p:spPr>
          <a:xfrm>
            <a:off x="11544300" y="330120"/>
            <a:ext cx="176580" cy="1872719"/>
          </a:xfrm>
          <a:prstGeom prst="rect">
            <a:avLst/>
          </a:prstGeom>
          <a:noFill/>
          <a:ln>
            <a:noFill/>
          </a:ln>
        </p:spPr>
      </p:pic>
      <p:sp>
        <p:nvSpPr>
          <p:cNvPr id="367" name="Google Shape;367;p49"/>
          <p:cNvSpPr/>
          <p:nvPr/>
        </p:nvSpPr>
        <p:spPr>
          <a:xfrm>
            <a:off x="952560" y="3031740"/>
            <a:ext cx="5919900" cy="538500"/>
          </a:xfrm>
          <a:prstGeom prst="rect">
            <a:avLst/>
          </a:prstGeom>
          <a:noFill/>
          <a:ln>
            <a:noFill/>
          </a:ln>
        </p:spPr>
        <p:txBody>
          <a:bodyPr anchorCtr="0" anchor="ctr" bIns="25375" lIns="25375" spcFirstLastPara="1" rIns="25375" wrap="square" tIns="25375">
            <a:noAutofit/>
          </a:bodyPr>
          <a:lstStyle/>
          <a:p>
            <a:pPr indent="0" lvl="0" marL="0" marR="0" rtl="0" algn="l">
              <a:lnSpc>
                <a:spcPct val="80000"/>
              </a:lnSpc>
              <a:spcBef>
                <a:spcPts val="0"/>
              </a:spcBef>
              <a:spcAft>
                <a:spcPts val="0"/>
              </a:spcAft>
              <a:buNone/>
            </a:pPr>
            <a:r>
              <a:rPr b="1" i="0" lang="en-US" sz="4000" u="none" cap="none" strike="noStrike">
                <a:solidFill>
                  <a:srgbClr val="479ED8"/>
                </a:solidFill>
                <a:latin typeface="Calibri"/>
                <a:ea typeface="Calibri"/>
                <a:cs typeface="Calibri"/>
                <a:sym typeface="Calibri"/>
              </a:rPr>
              <a:t>Questions?</a:t>
            </a:r>
            <a:endParaRPr b="0" i="0" sz="4000" u="none" cap="none" strike="noStrike">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idx="1" type="body"/>
          </p:nvPr>
        </p:nvSpPr>
        <p:spPr>
          <a:xfrm>
            <a:off x="448475" y="0"/>
            <a:ext cx="10987800" cy="118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3900"/>
              <a:buNone/>
            </a:pPr>
            <a:r>
              <a:rPr b="1" lang="en-US" sz="3600"/>
              <a:t>Setup &amp; Requirements</a:t>
            </a:r>
            <a:endParaRPr sz="3600"/>
          </a:p>
        </p:txBody>
      </p:sp>
      <p:cxnSp>
        <p:nvCxnSpPr>
          <p:cNvPr id="115" name="Google Shape;115;p21"/>
          <p:cNvCxnSpPr/>
          <p:nvPr/>
        </p:nvCxnSpPr>
        <p:spPr>
          <a:xfrm flipH="1" rot="10800000">
            <a:off x="457825" y="1186700"/>
            <a:ext cx="10978500" cy="18600"/>
          </a:xfrm>
          <a:prstGeom prst="straightConnector1">
            <a:avLst/>
          </a:prstGeom>
          <a:noFill/>
          <a:ln cap="flat" cmpd="sng" w="38100">
            <a:solidFill>
              <a:schemeClr val="accent2"/>
            </a:solidFill>
            <a:prstDash val="solid"/>
            <a:round/>
            <a:headEnd len="med" w="med" type="none"/>
            <a:tailEnd len="med" w="med" type="none"/>
          </a:ln>
        </p:spPr>
      </p:cxnSp>
      <p:pic>
        <p:nvPicPr>
          <p:cNvPr id="116" name="Google Shape;116;p21"/>
          <p:cNvPicPr preferRelativeResize="0"/>
          <p:nvPr/>
        </p:nvPicPr>
        <p:blipFill>
          <a:blip r:embed="rId3">
            <a:alphaModFix/>
          </a:blip>
          <a:stretch>
            <a:fillRect/>
          </a:stretch>
        </p:blipFill>
        <p:spPr>
          <a:xfrm>
            <a:off x="457825" y="1329675"/>
            <a:ext cx="9234123" cy="4836924"/>
          </a:xfrm>
          <a:prstGeom prst="rect">
            <a:avLst/>
          </a:prstGeom>
          <a:noFill/>
          <a:ln>
            <a:noFill/>
          </a:ln>
        </p:spPr>
      </p:pic>
      <p:pic>
        <p:nvPicPr>
          <p:cNvPr id="117" name="Google Shape;117;p21"/>
          <p:cNvPicPr preferRelativeResize="0"/>
          <p:nvPr/>
        </p:nvPicPr>
        <p:blipFill>
          <a:blip r:embed="rId4">
            <a:alphaModFix/>
          </a:blip>
          <a:stretch>
            <a:fillRect/>
          </a:stretch>
        </p:blipFill>
        <p:spPr>
          <a:xfrm>
            <a:off x="457825" y="1329675"/>
            <a:ext cx="9234123" cy="4836924"/>
          </a:xfrm>
          <a:prstGeom prst="rect">
            <a:avLst/>
          </a:prstGeom>
          <a:noFill/>
          <a:ln>
            <a:noFill/>
          </a:ln>
        </p:spPr>
      </p:pic>
      <p:pic>
        <p:nvPicPr>
          <p:cNvPr id="118" name="Google Shape;118;p21"/>
          <p:cNvPicPr preferRelativeResize="0"/>
          <p:nvPr/>
        </p:nvPicPr>
        <p:blipFill>
          <a:blip r:embed="rId5">
            <a:alphaModFix/>
          </a:blip>
          <a:stretch>
            <a:fillRect/>
          </a:stretch>
        </p:blipFill>
        <p:spPr>
          <a:xfrm>
            <a:off x="457825" y="1329675"/>
            <a:ext cx="9234125" cy="4836924"/>
          </a:xfrm>
          <a:prstGeom prst="rect">
            <a:avLst/>
          </a:prstGeom>
          <a:noFill/>
          <a:ln cap="flat" cmpd="sng" w="9525">
            <a:solidFill>
              <a:schemeClr val="dk2"/>
            </a:solidFill>
            <a:prstDash val="solid"/>
            <a:round/>
            <a:headEnd len="sm" w="sm" type="none"/>
            <a:tailEnd len="sm" w="sm" type="none"/>
          </a:ln>
        </p:spPr>
      </p:pic>
      <p:cxnSp>
        <p:nvCxnSpPr>
          <p:cNvPr id="119" name="Google Shape;119;p21"/>
          <p:cNvCxnSpPr/>
          <p:nvPr/>
        </p:nvCxnSpPr>
        <p:spPr>
          <a:xfrm flipH="1" rot="10800000">
            <a:off x="1652650" y="4977725"/>
            <a:ext cx="524400" cy="9900"/>
          </a:xfrm>
          <a:prstGeom prst="straightConnector1">
            <a:avLst/>
          </a:prstGeom>
          <a:noFill/>
          <a:ln cap="flat" cmpd="sng" w="38100">
            <a:solidFill>
              <a:srgbClr val="FF0000"/>
            </a:solidFill>
            <a:prstDash val="solid"/>
            <a:round/>
            <a:headEnd len="med" w="med" type="none"/>
            <a:tailEnd len="med" w="med" type="triangle"/>
          </a:ln>
        </p:spPr>
      </p:cxnSp>
      <p:cxnSp>
        <p:nvCxnSpPr>
          <p:cNvPr id="120" name="Google Shape;120;p21"/>
          <p:cNvCxnSpPr/>
          <p:nvPr/>
        </p:nvCxnSpPr>
        <p:spPr>
          <a:xfrm>
            <a:off x="1652650" y="5195450"/>
            <a:ext cx="524400" cy="3900"/>
          </a:xfrm>
          <a:prstGeom prst="straightConnector1">
            <a:avLst/>
          </a:prstGeom>
          <a:noFill/>
          <a:ln cap="flat" cmpd="sng" w="38100">
            <a:solidFill>
              <a:srgbClr val="FF0000"/>
            </a:solidFill>
            <a:prstDash val="solid"/>
            <a:round/>
            <a:headEnd len="med" w="med" type="none"/>
            <a:tailEnd len="med" w="med" type="triangle"/>
          </a:ln>
        </p:spPr>
      </p:cxnSp>
      <p:sp>
        <p:nvSpPr>
          <p:cNvPr id="121" name="Google Shape;121;p21"/>
          <p:cNvSpPr txBox="1"/>
          <p:nvPr/>
        </p:nvSpPr>
        <p:spPr>
          <a:xfrm>
            <a:off x="8184075" y="4294900"/>
            <a:ext cx="2671800" cy="1477500"/>
          </a:xfrm>
          <a:prstGeom prst="rect">
            <a:avLst/>
          </a:prstGeom>
          <a:solidFill>
            <a:srgbClr val="FFFFFF"/>
          </a:solidFill>
          <a:ln cap="flat" cmpd="sng" w="2857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I recommend you do </a:t>
            </a:r>
            <a:r>
              <a:rPr b="1" lang="en-US">
                <a:solidFill>
                  <a:schemeClr val="dk1"/>
                </a:solidFill>
              </a:rPr>
              <a:t>NOT</a:t>
            </a:r>
            <a:r>
              <a:rPr lang="en-US">
                <a:solidFill>
                  <a:schemeClr val="dk1"/>
                </a:solidFill>
              </a:rPr>
              <a:t> hardcode these values into your scripts/code, especially if you use gitHub or another versioning system that is public.</a:t>
            </a:r>
            <a:endParaRPr>
              <a:solidFill>
                <a:schemeClr val="dk1"/>
              </a:solidFill>
            </a:endParaRPr>
          </a:p>
        </p:txBody>
      </p:sp>
      <p:sp>
        <p:nvSpPr>
          <p:cNvPr id="122" name="Google Shape;122;p21"/>
          <p:cNvSpPr txBox="1"/>
          <p:nvPr/>
        </p:nvSpPr>
        <p:spPr>
          <a:xfrm>
            <a:off x="663125" y="4782575"/>
            <a:ext cx="78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rPr>
              <a:t>“login”</a:t>
            </a:r>
            <a:endParaRPr>
              <a:solidFill>
                <a:schemeClr val="dk1"/>
              </a:solidFill>
            </a:endParaRPr>
          </a:p>
        </p:txBody>
      </p:sp>
      <p:sp>
        <p:nvSpPr>
          <p:cNvPr id="123" name="Google Shape;123;p21"/>
          <p:cNvSpPr txBox="1"/>
          <p:nvPr/>
        </p:nvSpPr>
        <p:spPr>
          <a:xfrm>
            <a:off x="514625" y="4997300"/>
            <a:ext cx="1078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rPr>
              <a:t>“password”</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idx="1" type="body"/>
          </p:nvPr>
        </p:nvSpPr>
        <p:spPr>
          <a:xfrm>
            <a:off x="448475" y="0"/>
            <a:ext cx="11265600" cy="118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3900"/>
              <a:buNone/>
            </a:pPr>
            <a:r>
              <a:rPr b="1" lang="en-US" sz="3600"/>
              <a:t>Data/Metadata </a:t>
            </a:r>
            <a:r>
              <a:rPr b="1" lang="en-US" sz="3600"/>
              <a:t>Access (Handout: API Cheat Sheet)</a:t>
            </a:r>
            <a:endParaRPr sz="3600"/>
          </a:p>
        </p:txBody>
      </p:sp>
      <p:cxnSp>
        <p:nvCxnSpPr>
          <p:cNvPr id="129" name="Google Shape;129;p22"/>
          <p:cNvCxnSpPr/>
          <p:nvPr/>
        </p:nvCxnSpPr>
        <p:spPr>
          <a:xfrm flipH="1" rot="10800000">
            <a:off x="457825" y="1186700"/>
            <a:ext cx="10978500" cy="18600"/>
          </a:xfrm>
          <a:prstGeom prst="straightConnector1">
            <a:avLst/>
          </a:prstGeom>
          <a:noFill/>
          <a:ln cap="flat" cmpd="sng" w="38100">
            <a:solidFill>
              <a:schemeClr val="accent2"/>
            </a:solidFill>
            <a:prstDash val="solid"/>
            <a:round/>
            <a:headEnd len="med" w="med" type="none"/>
            <a:tailEnd len="med" w="med" type="none"/>
          </a:ln>
        </p:spPr>
      </p:cxnSp>
      <p:sp>
        <p:nvSpPr>
          <p:cNvPr id="130" name="Google Shape;130;p22"/>
          <p:cNvSpPr txBox="1"/>
          <p:nvPr>
            <p:ph idx="2" type="body"/>
          </p:nvPr>
        </p:nvSpPr>
        <p:spPr>
          <a:xfrm>
            <a:off x="457845" y="1451925"/>
            <a:ext cx="10987800" cy="4327500"/>
          </a:xfrm>
          <a:prstGeom prst="rect">
            <a:avLst/>
          </a:prstGeom>
          <a:noFill/>
          <a:ln>
            <a:noFill/>
          </a:ln>
        </p:spPr>
        <p:txBody>
          <a:bodyPr anchorCtr="0" anchor="t" bIns="45700" lIns="91425" spcFirstLastPara="1" rIns="91425" wrap="square" tIns="45700">
            <a:normAutofit/>
          </a:bodyPr>
          <a:lstStyle/>
          <a:p>
            <a:pPr indent="-355600" lvl="0" marL="457200" rtl="0" algn="l">
              <a:lnSpc>
                <a:spcPct val="100000"/>
              </a:lnSpc>
              <a:spcBef>
                <a:spcPts val="0"/>
              </a:spcBef>
              <a:spcAft>
                <a:spcPts val="0"/>
              </a:spcAft>
              <a:buSzPts val="2000"/>
              <a:buChar char="●"/>
            </a:pPr>
            <a:r>
              <a:rPr lang="en-US"/>
              <a:t>Metadata</a:t>
            </a:r>
            <a:endParaRPr/>
          </a:p>
          <a:p>
            <a:pPr indent="-317500" lvl="1" marL="914400" rtl="0" algn="l">
              <a:lnSpc>
                <a:spcPct val="100000"/>
              </a:lnSpc>
              <a:spcBef>
                <a:spcPts val="0"/>
              </a:spcBef>
              <a:spcAft>
                <a:spcPts val="0"/>
              </a:spcAft>
              <a:buSzPts val="1400"/>
              <a:buChar char="○"/>
            </a:pPr>
            <a:r>
              <a:rPr lang="en-US"/>
              <a:t>A dictionary with all the parameters, times, </a:t>
            </a:r>
            <a:endParaRPr/>
          </a:p>
          <a:p>
            <a:pPr indent="-355600" lvl="0" marL="457200" rtl="0" algn="l">
              <a:lnSpc>
                <a:spcPct val="100000"/>
              </a:lnSpc>
              <a:spcBef>
                <a:spcPts val="0"/>
              </a:spcBef>
              <a:spcAft>
                <a:spcPts val="0"/>
              </a:spcAft>
              <a:buSzPts val="2000"/>
              <a:buChar char="●"/>
            </a:pPr>
            <a:r>
              <a:rPr lang="en-US"/>
              <a:t>Preload</a:t>
            </a:r>
            <a:endParaRPr/>
          </a:p>
          <a:p>
            <a:pPr indent="-355600" lvl="0" marL="457200" rtl="0" algn="l">
              <a:lnSpc>
                <a:spcPct val="100000"/>
              </a:lnSpc>
              <a:spcBef>
                <a:spcPts val="0"/>
              </a:spcBef>
              <a:spcAft>
                <a:spcPts val="0"/>
              </a:spcAft>
              <a:buSzPts val="2000"/>
              <a:buChar char="●"/>
            </a:pPr>
            <a:r>
              <a:rPr lang="en-US"/>
              <a:t>Asset</a:t>
            </a:r>
            <a:endParaRPr/>
          </a:p>
          <a:p>
            <a:pPr indent="-355600" lvl="0" marL="457200" rtl="0" algn="l">
              <a:lnSpc>
                <a:spcPct val="100000"/>
              </a:lnSpc>
              <a:spcBef>
                <a:spcPts val="0"/>
              </a:spcBef>
              <a:spcAft>
                <a:spcPts val="0"/>
              </a:spcAft>
              <a:buSzPts val="2000"/>
              <a:buChar char="●"/>
            </a:pPr>
            <a:r>
              <a:rPr lang="en-US"/>
              <a:t>Deployment</a:t>
            </a:r>
            <a:endParaRPr/>
          </a:p>
          <a:p>
            <a:pPr indent="-355600" lvl="0" marL="457200" rtl="0" algn="l">
              <a:lnSpc>
                <a:spcPct val="100000"/>
              </a:lnSpc>
              <a:spcBef>
                <a:spcPts val="0"/>
              </a:spcBef>
              <a:spcAft>
                <a:spcPts val="0"/>
              </a:spcAft>
              <a:buSzPts val="2000"/>
              <a:buChar char="●"/>
            </a:pPr>
            <a:r>
              <a:rPr lang="en-US"/>
              <a:t>Calibrations</a:t>
            </a:r>
            <a:endParaRPr/>
          </a:p>
          <a:p>
            <a:pPr indent="-355600" lvl="0" marL="457200" rtl="0" algn="l">
              <a:lnSpc>
                <a:spcPct val="100000"/>
              </a:lnSpc>
              <a:spcBef>
                <a:spcPts val="0"/>
              </a:spcBef>
              <a:spcAft>
                <a:spcPts val="0"/>
              </a:spcAft>
              <a:buSzPts val="2000"/>
              <a:buChar char="●"/>
            </a:pPr>
            <a:r>
              <a:rPr lang="en-US"/>
              <a:t>Annotations</a:t>
            </a:r>
            <a:endParaRPr/>
          </a:p>
          <a:p>
            <a:pPr indent="-317500" lvl="1" marL="914400" rtl="0" algn="l">
              <a:lnSpc>
                <a:spcPct val="100000"/>
              </a:lnSpc>
              <a:spcBef>
                <a:spcPts val="0"/>
              </a:spcBef>
              <a:spcAft>
                <a:spcPts val="0"/>
              </a:spcAft>
              <a:buSzPts val="1400"/>
              <a:buChar char="○"/>
            </a:pPr>
            <a:r>
              <a:t/>
            </a:r>
            <a:endParaRPr/>
          </a:p>
        </p:txBody>
      </p:sp>
      <p:graphicFrame>
        <p:nvGraphicFramePr>
          <p:cNvPr id="131" name="Google Shape;131;p22"/>
          <p:cNvGraphicFramePr/>
          <p:nvPr/>
        </p:nvGraphicFramePr>
        <p:xfrm>
          <a:off x="462488" y="1279425"/>
          <a:ext cx="3000000" cy="3000000"/>
        </p:xfrm>
        <a:graphic>
          <a:graphicData uri="http://schemas.openxmlformats.org/drawingml/2006/table">
            <a:tbl>
              <a:tblPr bandRow="1" firstRow="1">
                <a:noFill/>
                <a:tableStyleId>{898A037D-4F23-4CCB-B804-04E2AFCA75E3}</a:tableStyleId>
              </a:tblPr>
              <a:tblGrid>
                <a:gridCol w="1267250"/>
                <a:gridCol w="3252275"/>
                <a:gridCol w="6458975"/>
              </a:tblGrid>
              <a:tr h="100000">
                <a:tc>
                  <a:txBody>
                    <a:bodyPr/>
                    <a:lstStyle/>
                    <a:p>
                      <a:pPr indent="0" lvl="0" marL="0" marR="0" rtl="0" algn="ctr">
                        <a:spcBef>
                          <a:spcPts val="0"/>
                        </a:spcBef>
                        <a:spcAft>
                          <a:spcPts val="0"/>
                        </a:spcAft>
                        <a:buNone/>
                      </a:pPr>
                      <a:r>
                        <a:rPr lang="en-US"/>
                        <a:t>Category</a:t>
                      </a:r>
                      <a:endParaRPr/>
                    </a:p>
                  </a:txBody>
                  <a:tcPr marT="45725" marB="45725" marR="91450" marL="91450">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a:t>Access point</a:t>
                      </a:r>
                      <a:endParaRPr/>
                    </a:p>
                  </a:txBody>
                  <a:tcPr marT="45725" marB="45725" marR="91450" marL="91450">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a:t>Description</a:t>
                      </a:r>
                      <a:endParaRPr/>
                    </a:p>
                  </a:txBody>
                  <a:tcPr marT="45725" marB="45725" marR="91450" marL="91450">
                    <a:lnB cap="flat" cmpd="sng" w="12700">
                      <a:solidFill>
                        <a:schemeClr val="lt1"/>
                      </a:solidFill>
                      <a:prstDash val="solid"/>
                      <a:round/>
                      <a:headEnd len="sm" w="sm" type="none"/>
                      <a:tailEnd len="sm" w="sm" type="none"/>
                    </a:lnB>
                  </a:tcPr>
                </a:tc>
              </a:tr>
              <a:tr h="158075">
                <a:tc rowSpan="2">
                  <a:txBody>
                    <a:bodyPr/>
                    <a:lstStyle/>
                    <a:p>
                      <a:pPr indent="0" lvl="0" marL="0" rtl="0" algn="l">
                        <a:spcBef>
                          <a:spcPts val="0"/>
                        </a:spcBef>
                        <a:spcAft>
                          <a:spcPts val="0"/>
                        </a:spcAft>
                        <a:buNone/>
                      </a:pPr>
                      <a:r>
                        <a:rPr lang="en-US">
                          <a:solidFill>
                            <a:schemeClr val="dk1"/>
                          </a:solidFill>
                        </a:rPr>
                        <a:t>Deployment</a:t>
                      </a:r>
                      <a:endParaRPr>
                        <a:solidFill>
                          <a:schemeClr val="dk1"/>
                        </a:solidFill>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tcPr>
                </a:tc>
                <a:tc>
                  <a:txBody>
                    <a:bodyPr/>
                    <a:lstStyle/>
                    <a:p>
                      <a:pPr indent="0" lvl="0" marL="0" marR="0" rtl="0" algn="ctr">
                        <a:spcBef>
                          <a:spcPts val="0"/>
                        </a:spcBef>
                        <a:spcAft>
                          <a:spcPts val="0"/>
                        </a:spcAft>
                        <a:buNone/>
                      </a:pPr>
                      <a:r>
                        <a:rPr lang="en-US" sz="1100"/>
                        <a:t> </a:t>
                      </a:r>
                      <a:r>
                        <a:rPr lang="en-US"/>
                        <a:t>12587/events/deployment/inv/</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a:t>Access deployment numbers as well as the asset &amp; calibration info for specified instrument &amp; deployment, and deployment times/cruises</a:t>
                      </a:r>
                      <a:endParaRPr sz="1400"/>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115825">
                <a:tc vMerge="1"/>
                <a:tc>
                  <a:txBody>
                    <a:bodyPr/>
                    <a:lstStyle/>
                    <a:p>
                      <a:pPr indent="0" lvl="0" marL="0" rtl="0" algn="ctr">
                        <a:spcBef>
                          <a:spcPts val="0"/>
                        </a:spcBef>
                        <a:spcAft>
                          <a:spcPts val="0"/>
                        </a:spcAft>
                        <a:buNone/>
                      </a:pPr>
                      <a:r>
                        <a:rPr lang="en-US"/>
                        <a:t>12587/asset/deployments</a:t>
                      </a:r>
                      <a:endParaRPr/>
                    </a:p>
                  </a:txBody>
                  <a:tcPr marT="45725" marB="45725" marR="91450" marL="91450" anchor="ctr">
                    <a:lnT cap="flat" cmpd="sng" w="38100">
                      <a:solidFill>
                        <a:schemeClr val="lt1"/>
                      </a:solidFill>
                      <a:prstDash val="solid"/>
                      <a:round/>
                      <a:headEnd len="sm" w="sm" type="none"/>
                      <a:tailEnd len="sm" w="sm" type="none"/>
                    </a:lnT>
                  </a:tcPr>
                </a:tc>
                <a:tc>
                  <a:txBody>
                    <a:bodyPr/>
                    <a:lstStyle/>
                    <a:p>
                      <a:pPr indent="0" lvl="0" marL="0" marR="0" rtl="0" algn="ctr">
                        <a:spcBef>
                          <a:spcPts val="0"/>
                        </a:spcBef>
                        <a:spcAft>
                          <a:spcPts val="0"/>
                        </a:spcAft>
                        <a:buNone/>
                      </a:pPr>
                      <a:r>
                        <a:rPr lang="en-US"/>
                        <a:t>Asset &amp; calibration info for all deployment for the specified UID</a:t>
                      </a:r>
                      <a:endParaRPr sz="1400"/>
                    </a:p>
                  </a:txBody>
                  <a:tcPr marT="45725" marB="45725" marR="91450" marL="91450" anchor="ctr">
                    <a:lnT cap="flat" cmpd="sng" w="38100">
                      <a:solidFill>
                        <a:schemeClr val="lt1"/>
                      </a:solidFill>
                      <a:prstDash val="solid"/>
                      <a:round/>
                      <a:headEnd len="sm" w="sm" type="none"/>
                      <a:tailEnd len="sm" w="sm" type="none"/>
                    </a:lnT>
                  </a:tcPr>
                </a:tc>
              </a:tr>
              <a:tr h="346325">
                <a:tc rowSpan="2">
                  <a:txBody>
                    <a:bodyPr/>
                    <a:lstStyle/>
                    <a:p>
                      <a:pPr indent="0" lvl="0" marL="0" rtl="0" algn="l">
                        <a:spcBef>
                          <a:spcPts val="0"/>
                        </a:spcBef>
                        <a:spcAft>
                          <a:spcPts val="0"/>
                        </a:spcAft>
                        <a:buNone/>
                      </a:pPr>
                      <a:r>
                        <a:rPr lang="en-US">
                          <a:solidFill>
                            <a:schemeClr val="dk1"/>
                          </a:solidFill>
                        </a:rPr>
                        <a:t>Calibration</a:t>
                      </a:r>
                      <a:endParaRPr>
                        <a:solidFill>
                          <a:schemeClr val="dk1"/>
                        </a:solidFill>
                      </a:endParaRPr>
                    </a:p>
                  </a:txBody>
                  <a:tcPr marT="45725" marB="45725" marR="91450" marL="91450" anchor="ctr">
                    <a:solidFill>
                      <a:srgbClr val="F3F3F3"/>
                    </a:solidFill>
                  </a:tcPr>
                </a:tc>
                <a:tc>
                  <a:txBody>
                    <a:bodyPr/>
                    <a:lstStyle/>
                    <a:p>
                      <a:pPr indent="0" lvl="0" marL="0" marR="0" rtl="0" algn="ctr">
                        <a:spcBef>
                          <a:spcPts val="0"/>
                        </a:spcBef>
                        <a:spcAft>
                          <a:spcPts val="0"/>
                        </a:spcAft>
                        <a:buNone/>
                      </a:pPr>
                      <a:r>
                        <a:rPr lang="en-US"/>
                        <a:t>12587/asset/cal?uid= OR ?assetid=</a:t>
                      </a:r>
                      <a:endParaRPr sz="1400"/>
                    </a:p>
                  </a:txBody>
                  <a:tcPr marT="45725" marB="45725" marR="91450" marL="91450" anchor="ctr"/>
                </a:tc>
                <a:tc>
                  <a:txBody>
                    <a:bodyPr/>
                    <a:lstStyle/>
                    <a:p>
                      <a:pPr indent="0" lvl="0" marL="0" marR="0" rtl="0" algn="ctr">
                        <a:spcBef>
                          <a:spcPts val="0"/>
                        </a:spcBef>
                        <a:spcAft>
                          <a:spcPts val="0"/>
                        </a:spcAft>
                        <a:buNone/>
                      </a:pPr>
                      <a:r>
                        <a:rPr lang="en-US"/>
                        <a:t>Return all calibration info for a given uid or assetId</a:t>
                      </a:r>
                      <a:endParaRPr sz="1400"/>
                    </a:p>
                  </a:txBody>
                  <a:tcPr marT="45725" marB="45725" marR="91450" marL="91450" anchor="ctr"/>
                </a:tc>
              </a:tr>
              <a:tr h="271300">
                <a:tc vMerge="1"/>
                <a:tc>
                  <a:txBody>
                    <a:bodyPr/>
                    <a:lstStyle/>
                    <a:p>
                      <a:pPr indent="0" lvl="0" marL="0" marR="0" rtl="0" algn="ctr">
                        <a:spcBef>
                          <a:spcPts val="0"/>
                        </a:spcBef>
                        <a:spcAft>
                          <a:spcPts val="0"/>
                        </a:spcAft>
                        <a:buNone/>
                      </a:pPr>
                      <a:r>
                        <a:rPr lang="en-US"/>
                        <a:t>1</a:t>
                      </a:r>
                      <a:r>
                        <a:rPr lang="en-US"/>
                        <a:t>2587/asset/cal?refdes=</a:t>
                      </a:r>
                      <a:endParaRPr sz="1400"/>
                    </a:p>
                  </a:txBody>
                  <a:tcPr marT="45725" marB="45725" marR="91450" marL="91450" anchor="ctr"/>
                </a:tc>
                <a:tc>
                  <a:txBody>
                    <a:bodyPr/>
                    <a:lstStyle/>
                    <a:p>
                      <a:pPr indent="0" lvl="0" marL="0" marR="0" rtl="0" algn="ctr">
                        <a:spcBef>
                          <a:spcPts val="0"/>
                        </a:spcBef>
                        <a:spcAft>
                          <a:spcPts val="0"/>
                        </a:spcAft>
                        <a:buNone/>
                      </a:pPr>
                      <a:r>
                        <a:rPr lang="en-US"/>
                        <a:t>Return list of deployments with calibrations for a given reference designator</a:t>
                      </a:r>
                      <a:endParaRPr sz="1400"/>
                    </a:p>
                  </a:txBody>
                  <a:tcPr marT="45725" marB="45725" marR="91450" marL="91450" anchor="ctr"/>
                </a:tc>
              </a:tr>
              <a:tr h="100000">
                <a:tc>
                  <a:txBody>
                    <a:bodyPr/>
                    <a:lstStyle/>
                    <a:p>
                      <a:pPr indent="0" lvl="0" marL="0" marR="0" rtl="0" algn="l">
                        <a:spcBef>
                          <a:spcPts val="0"/>
                        </a:spcBef>
                        <a:spcAft>
                          <a:spcPts val="0"/>
                        </a:spcAft>
                        <a:buNone/>
                      </a:pPr>
                      <a:r>
                        <a:rPr lang="en-US"/>
                        <a:t>Asset</a:t>
                      </a:r>
                      <a:endParaRPr sz="1400"/>
                    </a:p>
                  </a:txBody>
                  <a:tcPr marT="45725" marB="45725" marR="91450" marL="91450" anchor="ctr">
                    <a:lnB cap="flat" cmpd="sng" w="12700">
                      <a:solidFill>
                        <a:schemeClr val="lt2"/>
                      </a:solidFill>
                      <a:prstDash val="solid"/>
                      <a:round/>
                      <a:headEnd len="sm" w="sm" type="none"/>
                      <a:tailEnd len="sm" w="sm" type="none"/>
                    </a:lnB>
                  </a:tcPr>
                </a:tc>
                <a:tc>
                  <a:txBody>
                    <a:bodyPr/>
                    <a:lstStyle/>
                    <a:p>
                      <a:pPr indent="0" lvl="0" marL="0" marR="0" rtl="0" algn="ctr">
                        <a:spcBef>
                          <a:spcPts val="0"/>
                        </a:spcBef>
                        <a:spcAft>
                          <a:spcPts val="0"/>
                        </a:spcAft>
                        <a:buNone/>
                      </a:pPr>
                      <a:r>
                        <a:rPr lang="en-US"/>
                        <a:t>12587/asset?uid= OR ?serialnumber= </a:t>
                      </a:r>
                      <a:endParaRPr sz="1400"/>
                    </a:p>
                  </a:txBody>
                  <a:tcPr marT="45725" marB="45725" marR="91450" marL="91450" anchor="ctr"/>
                </a:tc>
                <a:tc>
                  <a:txBody>
                    <a:bodyPr/>
                    <a:lstStyle/>
                    <a:p>
                      <a:pPr indent="0" lvl="0" marL="0" marR="0" rtl="0" algn="ctr">
                        <a:spcBef>
                          <a:spcPts val="0"/>
                        </a:spcBef>
                        <a:spcAft>
                          <a:spcPts val="0"/>
                        </a:spcAft>
                        <a:buNone/>
                      </a:pPr>
                      <a:r>
                        <a:rPr lang="en-US"/>
                        <a:t>Asset information by unique id or instrument serial number</a:t>
                      </a:r>
                      <a:endParaRPr sz="1400"/>
                    </a:p>
                  </a:txBody>
                  <a:tcPr marT="45725" marB="45725" marR="91450" marL="91450" anchor="ctr"/>
                </a:tc>
              </a:tr>
              <a:tr h="115775">
                <a:tc rowSpan="2">
                  <a:txBody>
                    <a:bodyPr/>
                    <a:lstStyle/>
                    <a:p>
                      <a:pPr indent="0" lvl="0" marL="0" rtl="0" algn="l">
                        <a:spcBef>
                          <a:spcPts val="0"/>
                        </a:spcBef>
                        <a:spcAft>
                          <a:spcPts val="0"/>
                        </a:spcAft>
                        <a:buNone/>
                      </a:pPr>
                      <a:r>
                        <a:rPr lang="en-US">
                          <a:solidFill>
                            <a:schemeClr val="dk1"/>
                          </a:solidFill>
                        </a:rPr>
                        <a:t>Preload</a:t>
                      </a:r>
                      <a:endParaRPr>
                        <a:solidFill>
                          <a:schemeClr val="dk1"/>
                        </a:solidFill>
                      </a:endParaRPr>
                    </a:p>
                  </a:txBody>
                  <a:tcPr marT="45725" marB="45725" marR="91450" marL="91450" anchor="ctr">
                    <a:lnL cap="flat" cmpd="sng" w="12700">
                      <a:solidFill>
                        <a:schemeClr val="lt2"/>
                      </a:solidFill>
                      <a:prstDash val="solid"/>
                      <a:round/>
                      <a:headEnd len="sm" w="sm" type="none"/>
                      <a:tailEnd len="sm" w="sm" type="none"/>
                    </a:lnL>
                    <a:lnR cap="flat" cmpd="sng" w="12700">
                      <a:solidFill>
                        <a:schemeClr val="lt2"/>
                      </a:solidFill>
                      <a:prstDash val="solid"/>
                      <a:round/>
                      <a:headEnd len="sm" w="sm" type="none"/>
                      <a:tailEnd len="sm" w="sm" type="none"/>
                    </a:lnR>
                    <a:lnT cap="flat" cmpd="sng" w="12700">
                      <a:solidFill>
                        <a:schemeClr val="lt2"/>
                      </a:solidFill>
                      <a:prstDash val="solid"/>
                      <a:round/>
                      <a:headEnd len="sm" w="sm" type="none"/>
                      <a:tailEnd len="sm" w="sm" type="none"/>
                    </a:lnT>
                    <a:lnB cap="flat" cmpd="sng" w="12700">
                      <a:solidFill>
                        <a:schemeClr val="lt2"/>
                      </a:solidFill>
                      <a:prstDash val="solid"/>
                      <a:round/>
                      <a:headEnd len="sm" w="sm" type="none"/>
                      <a:tailEnd len="sm" w="sm" type="none"/>
                    </a:lnB>
                  </a:tcPr>
                </a:tc>
                <a:tc>
                  <a:txBody>
                    <a:bodyPr/>
                    <a:lstStyle/>
                    <a:p>
                      <a:pPr indent="0" lvl="0" marL="0" marR="0" rtl="0" algn="ctr">
                        <a:spcBef>
                          <a:spcPts val="0"/>
                        </a:spcBef>
                        <a:spcAft>
                          <a:spcPts val="0"/>
                        </a:spcAft>
                        <a:buNone/>
                      </a:pPr>
                      <a:r>
                        <a:rPr lang="en-US"/>
                        <a:t>12575/parameter/</a:t>
                      </a:r>
                      <a:endParaRPr sz="1400"/>
                    </a:p>
                  </a:txBody>
                  <a:tcPr marT="45725" marB="45725" marR="91450" marL="91450" anchor="ctr">
                    <a:lnL cap="flat" cmpd="sng" w="12700">
                      <a:solidFill>
                        <a:schemeClr val="lt2"/>
                      </a:solidFill>
                      <a:prstDash val="solid"/>
                      <a:round/>
                      <a:headEnd len="sm" w="sm" type="none"/>
                      <a:tailEnd len="sm" w="sm" type="none"/>
                    </a:lnL>
                  </a:tcPr>
                </a:tc>
                <a:tc>
                  <a:txBody>
                    <a:bodyPr/>
                    <a:lstStyle/>
                    <a:p>
                      <a:pPr indent="0" lvl="0" marL="0" marR="0" rtl="0" algn="ctr">
                        <a:spcBef>
                          <a:spcPts val="0"/>
                        </a:spcBef>
                        <a:spcAft>
                          <a:spcPts val="0"/>
                        </a:spcAft>
                        <a:buNone/>
                      </a:pPr>
                      <a:r>
                        <a:rPr lang="en-US"/>
                        <a:t>Retrieve information for a parameter (i.e. variable) given its ID number</a:t>
                      </a:r>
                      <a:endParaRPr sz="1400"/>
                    </a:p>
                  </a:txBody>
                  <a:tcPr marT="45725" marB="45725" marR="91450" marL="91450" anchor="ctr"/>
                </a:tc>
              </a:tr>
              <a:tr h="100000">
                <a:tc vMerge="1"/>
                <a:tc>
                  <a:txBody>
                    <a:bodyPr/>
                    <a:lstStyle/>
                    <a:p>
                      <a:pPr indent="0" lvl="0" marL="0" marR="0" rtl="0" algn="ctr">
                        <a:spcBef>
                          <a:spcPts val="0"/>
                        </a:spcBef>
                        <a:spcAft>
                          <a:spcPts val="0"/>
                        </a:spcAft>
                        <a:buNone/>
                      </a:pPr>
                      <a:r>
                        <a:rPr lang="en-US"/>
                        <a:t>12575/stream/byname/</a:t>
                      </a:r>
                      <a:endParaRPr sz="1400"/>
                    </a:p>
                  </a:txBody>
                  <a:tcPr marT="45725" marB="45725" marR="91450" marL="91450" anchor="ctr">
                    <a:lnL cap="flat" cmpd="sng" w="12700">
                      <a:solidFill>
                        <a:schemeClr val="lt2"/>
                      </a:solidFill>
                      <a:prstDash val="solid"/>
                      <a:round/>
                      <a:headEnd len="sm" w="sm" type="none"/>
                      <a:tailEnd len="sm" w="sm" type="none"/>
                    </a:lnL>
                  </a:tcPr>
                </a:tc>
                <a:tc>
                  <a:txBody>
                    <a:bodyPr/>
                    <a:lstStyle/>
                    <a:p>
                      <a:pPr indent="0" lvl="0" marL="0" marR="0" rtl="0" algn="ctr">
                        <a:spcBef>
                          <a:spcPts val="0"/>
                        </a:spcBef>
                        <a:spcAft>
                          <a:spcPts val="0"/>
                        </a:spcAft>
                        <a:buNone/>
                      </a:pPr>
                      <a:r>
                        <a:rPr lang="en-US"/>
                        <a:t>Retrieve information for a stream given its name</a:t>
                      </a:r>
                      <a:endParaRPr sz="1400"/>
                    </a:p>
                  </a:txBody>
                  <a:tcPr marT="45725" marB="45725" marR="91450" marL="91450" anchor="ctr"/>
                </a:tc>
              </a:tr>
              <a:tr h="557725">
                <a:tc>
                  <a:txBody>
                    <a:bodyPr/>
                    <a:lstStyle/>
                    <a:p>
                      <a:pPr indent="0" lvl="0" marL="0" marR="0" rtl="0" algn="l">
                        <a:spcBef>
                          <a:spcPts val="0"/>
                        </a:spcBef>
                        <a:spcAft>
                          <a:spcPts val="0"/>
                        </a:spcAft>
                        <a:buNone/>
                      </a:pPr>
                      <a:r>
                        <a:rPr lang="en-US"/>
                        <a:t>Annotations</a:t>
                      </a:r>
                      <a:endParaRPr sz="1400"/>
                    </a:p>
                  </a:txBody>
                  <a:tcPr marT="45725" marB="45725" marR="91450" marL="91450" anchor="ctr">
                    <a:lnT cap="flat" cmpd="sng" w="12700">
                      <a:solidFill>
                        <a:schemeClr val="lt2"/>
                      </a:solidFill>
                      <a:prstDash val="solid"/>
                      <a:round/>
                      <a:headEnd len="sm" w="sm" type="none"/>
                      <a:tailEnd len="sm" w="sm" type="none"/>
                    </a:lnT>
                    <a:solidFill>
                      <a:srgbClr val="CACFDA"/>
                    </a:solidFill>
                  </a:tcPr>
                </a:tc>
                <a:tc>
                  <a:txBody>
                    <a:bodyPr/>
                    <a:lstStyle/>
                    <a:p>
                      <a:pPr indent="0" lvl="0" marL="0" marR="0" rtl="0" algn="ctr">
                        <a:spcBef>
                          <a:spcPts val="0"/>
                        </a:spcBef>
                        <a:spcAft>
                          <a:spcPts val="0"/>
                        </a:spcAft>
                        <a:buNone/>
                      </a:pPr>
                      <a:r>
                        <a:rPr lang="en-US"/>
                        <a:t>/12580/anno/find?=</a:t>
                      </a:r>
                      <a:endParaRPr sz="1400"/>
                    </a:p>
                  </a:txBody>
                  <a:tcPr marT="45725" marB="45725" marR="91450" marL="91450" anchor="ctr"/>
                </a:tc>
                <a:tc>
                  <a:txBody>
                    <a:bodyPr/>
                    <a:lstStyle/>
                    <a:p>
                      <a:pPr indent="0" lvl="0" marL="0" marR="0" rtl="0" algn="ctr">
                        <a:spcBef>
                          <a:spcPts val="0"/>
                        </a:spcBef>
                        <a:spcAft>
                          <a:spcPts val="0"/>
                        </a:spcAft>
                        <a:buNone/>
                      </a:pPr>
                      <a:r>
                        <a:rPr lang="en-US"/>
                        <a:t>Retrieve annotations for a specific time period and for a given reference designator (optional: stream and method)</a:t>
                      </a:r>
                      <a:endParaRPr sz="1400"/>
                    </a:p>
                  </a:txBody>
                  <a:tcPr marT="45725" marB="45725" marR="91450" marL="91450" anchor="ctr"/>
                </a:tc>
              </a:tr>
              <a:tr h="100000">
                <a:tc>
                  <a:txBody>
                    <a:bodyPr/>
                    <a:lstStyle/>
                    <a:p>
                      <a:pPr indent="0" lvl="0" marL="0" marR="0" rtl="0" algn="l">
                        <a:spcBef>
                          <a:spcPts val="0"/>
                        </a:spcBef>
                        <a:spcAft>
                          <a:spcPts val="0"/>
                        </a:spcAft>
                        <a:buNone/>
                      </a:pPr>
                      <a:r>
                        <a:rPr lang="en-US"/>
                        <a:t>Vocab</a:t>
                      </a:r>
                      <a:endParaRPr/>
                    </a:p>
                  </a:txBody>
                  <a:tcPr marT="45725" marB="45725" marR="91450" marL="91450" anchor="ctr">
                    <a:solidFill>
                      <a:srgbClr val="E6E8ED"/>
                    </a:solidFill>
                  </a:tcPr>
                </a:tc>
                <a:tc>
                  <a:txBody>
                    <a:bodyPr/>
                    <a:lstStyle/>
                    <a:p>
                      <a:pPr indent="0" lvl="0" marL="0" marR="0" rtl="0" algn="ctr">
                        <a:spcBef>
                          <a:spcPts val="0"/>
                        </a:spcBef>
                        <a:spcAft>
                          <a:spcPts val="0"/>
                        </a:spcAft>
                        <a:buNone/>
                      </a:pPr>
                      <a:r>
                        <a:rPr lang="en-US"/>
                        <a:t>12586/vocab/inv/</a:t>
                      </a:r>
                      <a:endParaRPr/>
                    </a:p>
                  </a:txBody>
                  <a:tcPr marT="45725" marB="45725" marR="91450" marL="91450" anchor="ctr"/>
                </a:tc>
                <a:tc>
                  <a:txBody>
                    <a:bodyPr/>
                    <a:lstStyle/>
                    <a:p>
                      <a:pPr indent="0" lvl="0" marL="0" marR="0" rtl="0" algn="ctr">
                        <a:spcBef>
                          <a:spcPts val="0"/>
                        </a:spcBef>
                        <a:spcAft>
                          <a:spcPts val="0"/>
                        </a:spcAft>
                        <a:buNone/>
                      </a:pPr>
                      <a:r>
                        <a:rPr lang="en-US"/>
                        <a:t>Get the vocabulary (descriptions) for a sensor</a:t>
                      </a:r>
                      <a:endParaRPr/>
                    </a:p>
                  </a:txBody>
                  <a:tcPr marT="45725" marB="45725" marR="91450" marL="91450" anchor="ctr"/>
                </a:tc>
              </a:tr>
              <a:tr h="557725">
                <a:tc>
                  <a:txBody>
                    <a:bodyPr/>
                    <a:lstStyle/>
                    <a:p>
                      <a:pPr indent="0" lvl="0" marL="0" marR="0" rtl="0" algn="l">
                        <a:spcBef>
                          <a:spcPts val="0"/>
                        </a:spcBef>
                        <a:spcAft>
                          <a:spcPts val="0"/>
                        </a:spcAft>
                        <a:buNone/>
                      </a:pPr>
                      <a:r>
                        <a:rPr lang="en-US"/>
                        <a:t>Data</a:t>
                      </a:r>
                      <a:endParaRPr/>
                    </a:p>
                  </a:txBody>
                  <a:tcPr marT="45725" marB="45725" marR="91450" marL="91450" anchor="ctr">
                    <a:solidFill>
                      <a:srgbClr val="CACFDA"/>
                    </a:solidFill>
                  </a:tcPr>
                </a:tc>
                <a:tc>
                  <a:txBody>
                    <a:bodyPr/>
                    <a:lstStyle/>
                    <a:p>
                      <a:pPr indent="0" lvl="0" marL="0" marR="0" rtl="0" algn="ctr">
                        <a:spcBef>
                          <a:spcPts val="0"/>
                        </a:spcBef>
                        <a:spcAft>
                          <a:spcPts val="0"/>
                        </a:spcAft>
                        <a:buNone/>
                      </a:pPr>
                      <a:r>
                        <a:rPr lang="en-US"/>
                        <a:t>12576/sensor/inv/</a:t>
                      </a:r>
                      <a:endParaRPr/>
                    </a:p>
                  </a:txBody>
                  <a:tcPr marT="45725" marB="45725" marR="91450" marL="91450" anchor="ctr"/>
                </a:tc>
                <a:tc>
                  <a:txBody>
                    <a:bodyPr/>
                    <a:lstStyle/>
                    <a:p>
                      <a:pPr indent="0" lvl="0" marL="0" marR="0" rtl="0" algn="ctr">
                        <a:spcBef>
                          <a:spcPts val="0"/>
                        </a:spcBef>
                        <a:spcAft>
                          <a:spcPts val="0"/>
                        </a:spcAft>
                        <a:buNone/>
                      </a:pPr>
                      <a:r>
                        <a:rPr lang="en-US"/>
                        <a:t>Can access the data from OOI using either a </a:t>
                      </a:r>
                      <a:r>
                        <a:rPr b="1" lang="en-US"/>
                        <a:t>synchronous </a:t>
                      </a:r>
                      <a:r>
                        <a:rPr lang="en-US"/>
                        <a:t>(returns JSON; limited to 20000 data points) or </a:t>
                      </a:r>
                      <a:r>
                        <a:rPr b="1" lang="en-US"/>
                        <a:t>asynchronous</a:t>
                      </a:r>
                      <a:r>
                        <a:rPr lang="en-US"/>
                        <a:t> (returns netCDF, CSV, or JSON; not data limit)</a:t>
                      </a:r>
                      <a:endParaRPr/>
                    </a:p>
                  </a:txBody>
                  <a:tcPr marT="45725" marB="45725" marR="91450" marL="91450" anchor="ct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idx="1" type="body"/>
          </p:nvPr>
        </p:nvSpPr>
        <p:spPr>
          <a:xfrm>
            <a:off x="448475" y="0"/>
            <a:ext cx="10987800" cy="118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3900"/>
              <a:buNone/>
            </a:pPr>
            <a:r>
              <a:rPr b="1" lang="en-US" sz="3600"/>
              <a:t>Finding Data: Step 1</a:t>
            </a:r>
            <a:endParaRPr sz="3600"/>
          </a:p>
        </p:txBody>
      </p:sp>
      <p:cxnSp>
        <p:nvCxnSpPr>
          <p:cNvPr id="137" name="Google Shape;137;p23"/>
          <p:cNvCxnSpPr/>
          <p:nvPr/>
        </p:nvCxnSpPr>
        <p:spPr>
          <a:xfrm flipH="1" rot="10800000">
            <a:off x="457825" y="1186700"/>
            <a:ext cx="10978500" cy="18600"/>
          </a:xfrm>
          <a:prstGeom prst="straightConnector1">
            <a:avLst/>
          </a:prstGeom>
          <a:noFill/>
          <a:ln cap="flat" cmpd="sng" w="38100">
            <a:solidFill>
              <a:schemeClr val="accent2"/>
            </a:solidFill>
            <a:prstDash val="solid"/>
            <a:round/>
            <a:headEnd len="med" w="med" type="none"/>
            <a:tailEnd len="med" w="med" type="none"/>
          </a:ln>
        </p:spPr>
      </p:cxnSp>
      <p:sp>
        <p:nvSpPr>
          <p:cNvPr id="138" name="Google Shape;138;p23"/>
          <p:cNvSpPr txBox="1"/>
          <p:nvPr>
            <p:ph idx="2" type="body"/>
          </p:nvPr>
        </p:nvSpPr>
        <p:spPr>
          <a:xfrm>
            <a:off x="457845" y="1451925"/>
            <a:ext cx="10987800" cy="43275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None/>
            </a:pPr>
            <a:r>
              <a:rPr lang="en-US"/>
              <a:t>Endpoint: </a:t>
            </a:r>
            <a:r>
              <a:rPr b="1" lang="en-US"/>
              <a:t>m2m/12576/sensor/inv</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rPr b="1" lang="en-US"/>
              <a:t>Select a site, e.g. Global Ocean Station Papa Flanking Mooring A (GP03FLMA)</a:t>
            </a:r>
            <a:endParaRPr b="1"/>
          </a:p>
          <a:p>
            <a:pPr indent="0" lvl="0" marL="0" rtl="0" algn="l">
              <a:lnSpc>
                <a:spcPct val="100000"/>
              </a:lnSpc>
              <a:spcBef>
                <a:spcPts val="0"/>
              </a:spcBef>
              <a:spcAft>
                <a:spcPts val="0"/>
              </a:spcAft>
              <a:buNone/>
            </a:pPr>
            <a:r>
              <a:rPr lang="en-US"/>
              <a:t> </a:t>
            </a:r>
            <a:endParaRPr/>
          </a:p>
          <a:p>
            <a:pPr indent="0" lvl="0" marL="0" rtl="0" algn="l">
              <a:spcBef>
                <a:spcPts val="0"/>
              </a:spcBef>
              <a:spcAft>
                <a:spcPts val="0"/>
              </a:spcAft>
              <a:buNone/>
            </a:pPr>
            <a:r>
              <a:t/>
            </a:r>
            <a:endParaRPr/>
          </a:p>
          <a:p>
            <a:pPr indent="0" lvl="0" marL="0" rtl="0" algn="l">
              <a:lnSpc>
                <a:spcPct val="100000"/>
              </a:lnSpc>
              <a:spcBef>
                <a:spcPts val="0"/>
              </a:spcBef>
              <a:spcAft>
                <a:spcPts val="0"/>
              </a:spcAft>
              <a:buNone/>
            </a:pPr>
            <a:r>
              <a:t/>
            </a:r>
            <a:endParaRPr/>
          </a:p>
        </p:txBody>
      </p:sp>
      <p:pic>
        <p:nvPicPr>
          <p:cNvPr id="139" name="Google Shape;139;p23"/>
          <p:cNvPicPr preferRelativeResize="0"/>
          <p:nvPr/>
        </p:nvPicPr>
        <p:blipFill>
          <a:blip r:embed="rId3">
            <a:alphaModFix/>
          </a:blip>
          <a:stretch>
            <a:fillRect/>
          </a:stretch>
        </p:blipFill>
        <p:spPr>
          <a:xfrm>
            <a:off x="1584563" y="2124788"/>
            <a:ext cx="9344025" cy="1800225"/>
          </a:xfrm>
          <a:prstGeom prst="rect">
            <a:avLst/>
          </a:prstGeom>
          <a:noFill/>
          <a:ln cap="flat" cmpd="sng" w="9525">
            <a:solidFill>
              <a:schemeClr val="dk2"/>
            </a:solidFill>
            <a:prstDash val="solid"/>
            <a:round/>
            <a:headEnd len="sm" w="sm" type="none"/>
            <a:tailEnd len="sm" w="sm" type="none"/>
          </a:ln>
        </p:spPr>
      </p:pic>
      <p:sp>
        <p:nvSpPr>
          <p:cNvPr id="140" name="Google Shape;140;p23"/>
          <p:cNvSpPr/>
          <p:nvPr/>
        </p:nvSpPr>
        <p:spPr>
          <a:xfrm>
            <a:off x="3795500" y="3402775"/>
            <a:ext cx="859200" cy="2208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idx="1" type="body"/>
          </p:nvPr>
        </p:nvSpPr>
        <p:spPr>
          <a:xfrm>
            <a:off x="448475" y="0"/>
            <a:ext cx="10987800" cy="118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3900"/>
              <a:buNone/>
            </a:pPr>
            <a:r>
              <a:rPr b="1" lang="en-US" sz="3600"/>
              <a:t>Finding Data: Step 2</a:t>
            </a:r>
            <a:endParaRPr sz="3600"/>
          </a:p>
        </p:txBody>
      </p:sp>
      <p:cxnSp>
        <p:nvCxnSpPr>
          <p:cNvPr id="146" name="Google Shape;146;p24"/>
          <p:cNvCxnSpPr/>
          <p:nvPr/>
        </p:nvCxnSpPr>
        <p:spPr>
          <a:xfrm flipH="1" rot="10800000">
            <a:off x="457825" y="1186700"/>
            <a:ext cx="10978500" cy="18600"/>
          </a:xfrm>
          <a:prstGeom prst="straightConnector1">
            <a:avLst/>
          </a:prstGeom>
          <a:noFill/>
          <a:ln cap="flat" cmpd="sng" w="38100">
            <a:solidFill>
              <a:schemeClr val="accent2"/>
            </a:solidFill>
            <a:prstDash val="solid"/>
            <a:round/>
            <a:headEnd len="med" w="med" type="none"/>
            <a:tailEnd len="med" w="med" type="none"/>
          </a:ln>
        </p:spPr>
      </p:cxnSp>
      <p:sp>
        <p:nvSpPr>
          <p:cNvPr id="147" name="Google Shape;147;p24"/>
          <p:cNvSpPr txBox="1"/>
          <p:nvPr>
            <p:ph idx="2" type="body"/>
          </p:nvPr>
        </p:nvSpPr>
        <p:spPr>
          <a:xfrm>
            <a:off x="457845" y="1451925"/>
            <a:ext cx="10987800" cy="43275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None/>
            </a:pPr>
            <a:r>
              <a:rPr lang="en-US"/>
              <a:t>Endpoint: </a:t>
            </a:r>
            <a:r>
              <a:rPr b="1" lang="en-US"/>
              <a:t>m2m/12576/sensor/inv/GP03FLMA</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t>Returns two nodes: the mooring sphere (RIS01) and the riser (RIM01) </a:t>
            </a:r>
            <a:endParaRPr/>
          </a:p>
          <a:p>
            <a:pPr indent="0" lvl="0" marL="0" rtl="0" algn="l">
              <a:lnSpc>
                <a:spcPct val="100000"/>
              </a:lnSpc>
              <a:spcBef>
                <a:spcPts val="0"/>
              </a:spcBef>
              <a:spcAft>
                <a:spcPts val="0"/>
              </a:spcAft>
              <a:buNone/>
            </a:pPr>
            <a:r>
              <a:t/>
            </a:r>
            <a:endParaRPr b="1"/>
          </a:p>
          <a:p>
            <a:pPr indent="0" lvl="0" marL="0" rtl="0" algn="l">
              <a:spcBef>
                <a:spcPts val="0"/>
              </a:spcBef>
              <a:spcAft>
                <a:spcPts val="0"/>
              </a:spcAft>
              <a:buNone/>
            </a:pPr>
            <a:r>
              <a:rPr lang="en-US"/>
              <a:t>Select a node: </a:t>
            </a:r>
            <a:r>
              <a:rPr b="1" lang="en-US"/>
              <a:t>Global Ocean Station Papa Flanking Mooring A - Mooring Sphere (GP03FLMA-RIS01)</a:t>
            </a:r>
            <a:endParaRPr/>
          </a:p>
        </p:txBody>
      </p:sp>
      <p:pic>
        <p:nvPicPr>
          <p:cNvPr id="148" name="Google Shape;148;p24"/>
          <p:cNvPicPr preferRelativeResize="0"/>
          <p:nvPr/>
        </p:nvPicPr>
        <p:blipFill>
          <a:blip r:embed="rId3">
            <a:alphaModFix/>
          </a:blip>
          <a:stretch>
            <a:fillRect/>
          </a:stretch>
        </p:blipFill>
        <p:spPr>
          <a:xfrm>
            <a:off x="1579888" y="2216400"/>
            <a:ext cx="8724980" cy="7737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idx="1" type="body"/>
          </p:nvPr>
        </p:nvSpPr>
        <p:spPr>
          <a:xfrm>
            <a:off x="448475" y="0"/>
            <a:ext cx="10987800" cy="118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3900"/>
              <a:buNone/>
            </a:pPr>
            <a:r>
              <a:rPr b="1" lang="en-US" sz="3600"/>
              <a:t>Finding Data: Step 3 (Handout: Instrument List)</a:t>
            </a:r>
            <a:endParaRPr sz="3600"/>
          </a:p>
        </p:txBody>
      </p:sp>
      <p:cxnSp>
        <p:nvCxnSpPr>
          <p:cNvPr id="154" name="Google Shape;154;p25"/>
          <p:cNvCxnSpPr/>
          <p:nvPr/>
        </p:nvCxnSpPr>
        <p:spPr>
          <a:xfrm flipH="1" rot="10800000">
            <a:off x="457825" y="1186700"/>
            <a:ext cx="10978500" cy="18600"/>
          </a:xfrm>
          <a:prstGeom prst="straightConnector1">
            <a:avLst/>
          </a:prstGeom>
          <a:noFill/>
          <a:ln cap="flat" cmpd="sng" w="38100">
            <a:solidFill>
              <a:schemeClr val="accent2"/>
            </a:solidFill>
            <a:prstDash val="solid"/>
            <a:round/>
            <a:headEnd len="med" w="med" type="none"/>
            <a:tailEnd len="med" w="med" type="none"/>
          </a:ln>
        </p:spPr>
      </p:cxnSp>
      <p:sp>
        <p:nvSpPr>
          <p:cNvPr id="155" name="Google Shape;155;p25"/>
          <p:cNvSpPr txBox="1"/>
          <p:nvPr>
            <p:ph idx="2" type="body"/>
          </p:nvPr>
        </p:nvSpPr>
        <p:spPr>
          <a:xfrm>
            <a:off x="457845" y="1451925"/>
            <a:ext cx="10987800" cy="43275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None/>
            </a:pPr>
            <a:r>
              <a:rPr lang="en-US"/>
              <a:t>Endpoint: </a:t>
            </a:r>
            <a:r>
              <a:rPr b="1" lang="en-US"/>
              <a:t>m2m/12576/sensor/inv/GP03FLMA/RIS01</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t>Returns four sensors:</a:t>
            </a:r>
            <a:endParaRPr/>
          </a:p>
          <a:p>
            <a:pPr indent="0" lvl="0" marL="0" rtl="0" algn="l">
              <a:lnSpc>
                <a:spcPct val="100000"/>
              </a:lnSpc>
              <a:spcBef>
                <a:spcPts val="0"/>
              </a:spcBef>
              <a:spcAft>
                <a:spcPts val="0"/>
              </a:spcAft>
              <a:buNone/>
            </a:pPr>
            <a:r>
              <a:rPr lang="en-US"/>
              <a:t>	00-SIOENG000 - engineering data w/no scientific interest</a:t>
            </a:r>
            <a:endParaRPr/>
          </a:p>
          <a:p>
            <a:pPr indent="0" lvl="0" marL="0" rtl="0" algn="l">
              <a:lnSpc>
                <a:spcPct val="100000"/>
              </a:lnSpc>
              <a:spcBef>
                <a:spcPts val="0"/>
              </a:spcBef>
              <a:spcAft>
                <a:spcPts val="0"/>
              </a:spcAft>
              <a:buNone/>
            </a:pPr>
            <a:r>
              <a:rPr lang="en-US"/>
              <a:t>	03-DOSTAD000 - dissolved oxygen sensor</a:t>
            </a:r>
            <a:endParaRPr/>
          </a:p>
          <a:p>
            <a:pPr indent="0" lvl="0" marL="0" rtl="0" algn="l">
              <a:lnSpc>
                <a:spcPct val="100000"/>
              </a:lnSpc>
              <a:spcBef>
                <a:spcPts val="0"/>
              </a:spcBef>
              <a:spcAft>
                <a:spcPts val="0"/>
              </a:spcAft>
              <a:buNone/>
            </a:pPr>
            <a:r>
              <a:rPr lang="en-US"/>
              <a:t>	04-PHSENF000 - pH sensor</a:t>
            </a:r>
            <a:endParaRPr/>
          </a:p>
          <a:p>
            <a:pPr indent="0" lvl="0" marL="0" rtl="0" algn="l">
              <a:lnSpc>
                <a:spcPct val="100000"/>
              </a:lnSpc>
              <a:spcBef>
                <a:spcPts val="0"/>
              </a:spcBef>
              <a:spcAft>
                <a:spcPts val="0"/>
              </a:spcAft>
              <a:buNone/>
            </a:pPr>
            <a:r>
              <a:rPr lang="en-US"/>
              <a:t>	05-FLORTD000 - fluorescense/chlorophyll/turbidity sensor</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t>We’re going to select the oxygen sensor ‘03-DOSTAD000’. This also allows us to construct the </a:t>
            </a:r>
            <a:r>
              <a:rPr b="1" lang="en-US"/>
              <a:t>Reference Designator: </a:t>
            </a:r>
            <a:r>
              <a:rPr lang="en-US"/>
              <a:t>GP03FLMA-RIS01-03-DOSTAD000</a:t>
            </a:r>
            <a:endParaRPr/>
          </a:p>
        </p:txBody>
      </p:sp>
      <p:pic>
        <p:nvPicPr>
          <p:cNvPr id="156" name="Google Shape;156;p25"/>
          <p:cNvPicPr preferRelativeResize="0"/>
          <p:nvPr/>
        </p:nvPicPr>
        <p:blipFill>
          <a:blip r:embed="rId3">
            <a:alphaModFix/>
          </a:blip>
          <a:stretch>
            <a:fillRect/>
          </a:stretch>
        </p:blipFill>
        <p:spPr>
          <a:xfrm>
            <a:off x="1579888" y="2216400"/>
            <a:ext cx="8724980" cy="773775"/>
          </a:xfrm>
          <a:prstGeom prst="rect">
            <a:avLst/>
          </a:prstGeom>
          <a:noFill/>
          <a:ln>
            <a:noFill/>
          </a:ln>
        </p:spPr>
      </p:pic>
      <p:pic>
        <p:nvPicPr>
          <p:cNvPr id="157" name="Google Shape;157;p25"/>
          <p:cNvPicPr preferRelativeResize="0"/>
          <p:nvPr/>
        </p:nvPicPr>
        <p:blipFill>
          <a:blip r:embed="rId4">
            <a:alphaModFix/>
          </a:blip>
          <a:stretch>
            <a:fillRect/>
          </a:stretch>
        </p:blipFill>
        <p:spPr>
          <a:xfrm>
            <a:off x="1589250" y="2216400"/>
            <a:ext cx="8724980" cy="7737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idx="1" type="body"/>
          </p:nvPr>
        </p:nvSpPr>
        <p:spPr>
          <a:xfrm>
            <a:off x="448475" y="0"/>
            <a:ext cx="10987800" cy="1185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1000"/>
              </a:spcBef>
              <a:spcAft>
                <a:spcPts val="0"/>
              </a:spcAft>
              <a:buClr>
                <a:schemeClr val="dk1"/>
              </a:buClr>
              <a:buSzPts val="3900"/>
              <a:buNone/>
            </a:pPr>
            <a:r>
              <a:rPr b="1" lang="en-US" sz="3600"/>
              <a:t>Finding Data: Step 4</a:t>
            </a:r>
            <a:endParaRPr sz="3600"/>
          </a:p>
        </p:txBody>
      </p:sp>
      <p:cxnSp>
        <p:nvCxnSpPr>
          <p:cNvPr id="163" name="Google Shape;163;p26"/>
          <p:cNvCxnSpPr/>
          <p:nvPr/>
        </p:nvCxnSpPr>
        <p:spPr>
          <a:xfrm flipH="1" rot="10800000">
            <a:off x="457825" y="1186700"/>
            <a:ext cx="10978500" cy="18600"/>
          </a:xfrm>
          <a:prstGeom prst="straightConnector1">
            <a:avLst/>
          </a:prstGeom>
          <a:noFill/>
          <a:ln cap="flat" cmpd="sng" w="38100">
            <a:solidFill>
              <a:schemeClr val="accent2"/>
            </a:solidFill>
            <a:prstDash val="solid"/>
            <a:round/>
            <a:headEnd len="med" w="med" type="none"/>
            <a:tailEnd len="med" w="med" type="none"/>
          </a:ln>
        </p:spPr>
      </p:cxnSp>
      <p:sp>
        <p:nvSpPr>
          <p:cNvPr id="164" name="Google Shape;164;p26"/>
          <p:cNvSpPr txBox="1"/>
          <p:nvPr>
            <p:ph idx="2" type="body"/>
          </p:nvPr>
        </p:nvSpPr>
        <p:spPr>
          <a:xfrm>
            <a:off x="457845" y="1451925"/>
            <a:ext cx="10987800" cy="43275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None/>
            </a:pPr>
            <a:r>
              <a:rPr lang="en-US"/>
              <a:t>Endpoint: </a:t>
            </a:r>
            <a:r>
              <a:rPr b="1" lang="en-US"/>
              <a:t>m2m/12576/sensor/inv/GP03FLMA/RIS01/03-DOSTAD000</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t>Returns the data delivery methods:</a:t>
            </a:r>
            <a:endParaRPr/>
          </a:p>
          <a:p>
            <a:pPr indent="-355600" lvl="0" marL="457200" rtl="0" algn="l">
              <a:lnSpc>
                <a:spcPct val="100000"/>
              </a:lnSpc>
              <a:spcBef>
                <a:spcPts val="0"/>
              </a:spcBef>
              <a:spcAft>
                <a:spcPts val="0"/>
              </a:spcAft>
              <a:buSzPts val="2000"/>
              <a:buChar char="●"/>
            </a:pPr>
            <a:r>
              <a:rPr b="1" lang="en-US"/>
              <a:t>recovered_host</a:t>
            </a:r>
            <a:r>
              <a:rPr lang="en-US"/>
              <a:t>: this is data recorded by the mooring computer and downloaded after recovering the mooring</a:t>
            </a:r>
            <a:endParaRPr/>
          </a:p>
          <a:p>
            <a:pPr indent="-355600" lvl="0" marL="457200" rtl="0" algn="l">
              <a:lnSpc>
                <a:spcPct val="100000"/>
              </a:lnSpc>
              <a:spcBef>
                <a:spcPts val="0"/>
              </a:spcBef>
              <a:spcAft>
                <a:spcPts val="0"/>
              </a:spcAft>
              <a:buSzPts val="2000"/>
              <a:buChar char="●"/>
            </a:pPr>
            <a:r>
              <a:rPr b="1" lang="en-US"/>
              <a:t>telemetered</a:t>
            </a:r>
            <a:r>
              <a:rPr lang="en-US"/>
              <a:t>: this is data that was transmitted from the mooring back-to-shore. For some instruments it is truncated or decimated.</a:t>
            </a:r>
            <a:endParaRPr/>
          </a:p>
          <a:p>
            <a:pPr indent="0" lvl="0" marL="457200" rtl="0" algn="l">
              <a:lnSpc>
                <a:spcPct val="100000"/>
              </a:lnSpc>
              <a:spcBef>
                <a:spcPts val="0"/>
              </a:spcBef>
              <a:spcAft>
                <a:spcPts val="0"/>
              </a:spcAft>
              <a:buNone/>
            </a:pPr>
            <a:r>
              <a:t/>
            </a:r>
            <a:endParaRPr/>
          </a:p>
        </p:txBody>
      </p:sp>
      <p:pic>
        <p:nvPicPr>
          <p:cNvPr id="165" name="Google Shape;165;p26"/>
          <p:cNvPicPr preferRelativeResize="0"/>
          <p:nvPr/>
        </p:nvPicPr>
        <p:blipFill>
          <a:blip r:embed="rId3">
            <a:alphaModFix/>
          </a:blip>
          <a:stretch>
            <a:fillRect/>
          </a:stretch>
        </p:blipFill>
        <p:spPr>
          <a:xfrm>
            <a:off x="1579888" y="2216400"/>
            <a:ext cx="8724980" cy="773775"/>
          </a:xfrm>
          <a:prstGeom prst="rect">
            <a:avLst/>
          </a:prstGeom>
          <a:noFill/>
          <a:ln>
            <a:noFill/>
          </a:ln>
        </p:spPr>
      </p:pic>
      <p:pic>
        <p:nvPicPr>
          <p:cNvPr id="166" name="Google Shape;166;p26"/>
          <p:cNvPicPr preferRelativeResize="0"/>
          <p:nvPr/>
        </p:nvPicPr>
        <p:blipFill>
          <a:blip r:embed="rId4">
            <a:alphaModFix/>
          </a:blip>
          <a:stretch>
            <a:fillRect/>
          </a:stretch>
        </p:blipFill>
        <p:spPr>
          <a:xfrm>
            <a:off x="1589250" y="2216400"/>
            <a:ext cx="8724980" cy="773775"/>
          </a:xfrm>
          <a:prstGeom prst="rect">
            <a:avLst/>
          </a:prstGeom>
          <a:noFill/>
          <a:ln>
            <a:noFill/>
          </a:ln>
        </p:spPr>
      </p:pic>
      <p:pic>
        <p:nvPicPr>
          <p:cNvPr id="167" name="Google Shape;167;p26"/>
          <p:cNvPicPr preferRelativeResize="0"/>
          <p:nvPr/>
        </p:nvPicPr>
        <p:blipFill>
          <a:blip r:embed="rId5">
            <a:alphaModFix/>
          </a:blip>
          <a:stretch>
            <a:fillRect/>
          </a:stretch>
        </p:blipFill>
        <p:spPr>
          <a:xfrm>
            <a:off x="1579888" y="2216400"/>
            <a:ext cx="8724980" cy="7737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ave">
  <a:themeElements>
    <a:clrScheme name="OOI Brand Colors">
      <a:dk1>
        <a:srgbClr val="004F8B"/>
      </a:dk1>
      <a:lt1>
        <a:srgbClr val="D8E9F5"/>
      </a:lt1>
      <a:dk2>
        <a:srgbClr val="004F8B"/>
      </a:dk2>
      <a:lt2>
        <a:srgbClr val="E7E6E6"/>
      </a:lt2>
      <a:accent1>
        <a:srgbClr val="00A4E1"/>
      </a:accent1>
      <a:accent2>
        <a:srgbClr val="D6BD2C"/>
      </a:accent2>
      <a:accent3>
        <a:srgbClr val="FF7F00"/>
      </a:accent3>
      <a:accent4>
        <a:srgbClr val="212121"/>
      </a:accent4>
      <a:accent5>
        <a:srgbClr val="5E5E5E"/>
      </a:accent5>
      <a:accent6>
        <a:srgbClr val="797979"/>
      </a:accent6>
      <a:hlink>
        <a:srgbClr val="929292"/>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